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418" r:id="rId3"/>
    <p:sldId id="419" r:id="rId4"/>
    <p:sldId id="463" r:id="rId5"/>
    <p:sldId id="447" r:id="rId6"/>
    <p:sldId id="472" r:id="rId7"/>
    <p:sldId id="474" r:id="rId8"/>
    <p:sldId id="479" r:id="rId9"/>
    <p:sldId id="400" r:id="rId10"/>
    <p:sldId id="443" r:id="rId11"/>
    <p:sldId id="464" r:id="rId12"/>
    <p:sldId id="460" r:id="rId13"/>
    <p:sldId id="477" r:id="rId14"/>
    <p:sldId id="478" r:id="rId15"/>
    <p:sldId id="465" r:id="rId16"/>
    <p:sldId id="468" r:id="rId17"/>
    <p:sldId id="476" r:id="rId18"/>
    <p:sldId id="466" r:id="rId19"/>
    <p:sldId id="439" r:id="rId20"/>
    <p:sldId id="449" r:id="rId21"/>
    <p:sldId id="450" r:id="rId22"/>
    <p:sldId id="469" r:id="rId23"/>
    <p:sldId id="475" r:id="rId24"/>
    <p:sldId id="456" r:id="rId25"/>
    <p:sldId id="270" r:id="rId2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jor, Amy" initials="ALM"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77321" autoAdjust="0"/>
  </p:normalViewPr>
  <p:slideViewPr>
    <p:cSldViewPr>
      <p:cViewPr varScale="1">
        <p:scale>
          <a:sx n="45" d="100"/>
          <a:sy n="45" d="100"/>
        </p:scale>
        <p:origin x="42" y="618"/>
      </p:cViewPr>
      <p:guideLst>
        <p:guide orient="horz" pos="2160"/>
        <p:guide pos="3840"/>
      </p:guideLst>
    </p:cSldViewPr>
  </p:slideViewPr>
  <p:outlineViewPr>
    <p:cViewPr>
      <p:scale>
        <a:sx n="33" d="100"/>
        <a:sy n="33" d="100"/>
      </p:scale>
      <p:origin x="48" y="3990"/>
    </p:cViewPr>
  </p:outlineViewPr>
  <p:notesTextViewPr>
    <p:cViewPr>
      <p:scale>
        <a:sx n="100" d="100"/>
        <a:sy n="100" d="100"/>
      </p:scale>
      <p:origin x="0" y="0"/>
    </p:cViewPr>
  </p:notesTextViewPr>
  <p:notesViewPr>
    <p:cSldViewPr>
      <p:cViewPr varScale="1">
        <p:scale>
          <a:sx n="82" d="100"/>
          <a:sy n="82" d="100"/>
        </p:scale>
        <p:origin x="-201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5138"/>
          </a:xfrm>
          <a:prstGeom prst="rect">
            <a:avLst/>
          </a:prstGeom>
        </p:spPr>
        <p:txBody>
          <a:bodyPr vert="horz" lIns="91758" tIns="45879" rIns="91758" bIns="45879"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970939" y="0"/>
            <a:ext cx="3037840" cy="465138"/>
          </a:xfrm>
          <a:prstGeom prst="rect">
            <a:avLst/>
          </a:prstGeom>
        </p:spPr>
        <p:txBody>
          <a:bodyPr vert="horz" wrap="square" lIns="91758" tIns="45879" rIns="91758" bIns="45879" numCol="1" anchor="t" anchorCtr="0" compatLnSpc="1">
            <a:prstTxWarp prst="textNoShape">
              <a:avLst/>
            </a:prstTxWarp>
          </a:bodyPr>
          <a:lstStyle>
            <a:lvl1pPr algn="r">
              <a:defRPr sz="1200">
                <a:latin typeface="Arial" pitchFamily="34" charset="0"/>
              </a:defRPr>
            </a:lvl1pPr>
          </a:lstStyle>
          <a:p>
            <a:pPr>
              <a:defRPr/>
            </a:pPr>
            <a:fld id="{E16CEDE1-A67D-4BAC-9478-A9B1B7269018}" type="datetimeFigureOut">
              <a:rPr lang="en-US"/>
              <a:pPr>
                <a:defRPr/>
              </a:pPr>
              <a:t>5/13/2022</a:t>
            </a:fld>
            <a:endParaRPr lang="en-US"/>
          </a:p>
        </p:txBody>
      </p:sp>
      <p:sp>
        <p:nvSpPr>
          <p:cNvPr id="4" name="Footer Placeholder 3"/>
          <p:cNvSpPr>
            <a:spLocks noGrp="1"/>
          </p:cNvSpPr>
          <p:nvPr>
            <p:ph type="ftr" sz="quarter" idx="2"/>
          </p:nvPr>
        </p:nvSpPr>
        <p:spPr>
          <a:xfrm>
            <a:off x="1" y="8829674"/>
            <a:ext cx="3037840" cy="465138"/>
          </a:xfrm>
          <a:prstGeom prst="rect">
            <a:avLst/>
          </a:prstGeom>
        </p:spPr>
        <p:txBody>
          <a:bodyPr vert="horz" lIns="91758" tIns="45879" rIns="91758" bIns="45879" rtlCol="0" anchor="b"/>
          <a:lstStyle>
            <a:lvl1pPr algn="l">
              <a:defRPr sz="1200">
                <a:latin typeface="Arial"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970939" y="8829674"/>
            <a:ext cx="3037840" cy="465138"/>
          </a:xfrm>
          <a:prstGeom prst="rect">
            <a:avLst/>
          </a:prstGeom>
        </p:spPr>
        <p:txBody>
          <a:bodyPr vert="horz" wrap="square" lIns="91758" tIns="45879" rIns="91758" bIns="45879" numCol="1" anchor="b" anchorCtr="0" compatLnSpc="1">
            <a:prstTxWarp prst="textNoShape">
              <a:avLst/>
            </a:prstTxWarp>
          </a:bodyPr>
          <a:lstStyle>
            <a:lvl1pPr algn="r">
              <a:defRPr sz="1200">
                <a:latin typeface="Arial" pitchFamily="34" charset="0"/>
              </a:defRPr>
            </a:lvl1pPr>
          </a:lstStyle>
          <a:p>
            <a:pPr>
              <a:defRPr/>
            </a:pPr>
            <a:fld id="{32CE3869-34DF-4370-85A6-64C8879003BE}" type="slidenum">
              <a:rPr lang="en-US"/>
              <a:pPr>
                <a:defRPr/>
              </a:pPr>
              <a:t>‹#›</a:t>
            </a:fld>
            <a:endParaRPr lang="en-US"/>
          </a:p>
        </p:txBody>
      </p:sp>
    </p:spTree>
    <p:extLst>
      <p:ext uri="{BB962C8B-B14F-4D97-AF65-F5344CB8AC3E}">
        <p14:creationId xmlns:p14="http://schemas.microsoft.com/office/powerpoint/2010/main" val="3272931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5138"/>
          </a:xfrm>
          <a:prstGeom prst="rect">
            <a:avLst/>
          </a:prstGeom>
        </p:spPr>
        <p:txBody>
          <a:bodyPr vert="horz" lIns="91758" tIns="45879" rIns="91758" bIns="458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9" y="0"/>
            <a:ext cx="3037840" cy="465138"/>
          </a:xfrm>
          <a:prstGeom prst="rect">
            <a:avLst/>
          </a:prstGeom>
        </p:spPr>
        <p:txBody>
          <a:bodyPr vert="horz" wrap="square" lIns="91758" tIns="45879" rIns="91758" bIns="45879" numCol="1" anchor="t" anchorCtr="0" compatLnSpc="1">
            <a:prstTxWarp prst="textNoShape">
              <a:avLst/>
            </a:prstTxWarp>
          </a:bodyPr>
          <a:lstStyle>
            <a:lvl1pPr algn="r">
              <a:defRPr sz="1200">
                <a:latin typeface="Calibri" pitchFamily="34" charset="0"/>
              </a:defRPr>
            </a:lvl1pPr>
          </a:lstStyle>
          <a:p>
            <a:pPr>
              <a:defRPr/>
            </a:pPr>
            <a:fld id="{7B6A479A-6B71-40F5-8133-A5DCC4C1BF7E}" type="datetimeFigureOut">
              <a:rPr lang="en-US"/>
              <a:pPr>
                <a:defRPr/>
              </a:pPr>
              <a:t>5/13/2022</a:t>
            </a:fld>
            <a:endParaRPr lang="en-US"/>
          </a:p>
        </p:txBody>
      </p:sp>
      <p:sp>
        <p:nvSpPr>
          <p:cNvPr id="4" name="Slide Image Placeholder 3"/>
          <p:cNvSpPr>
            <a:spLocks noGrp="1" noRot="1" noChangeAspect="1"/>
          </p:cNvSpPr>
          <p:nvPr>
            <p:ph type="sldImg" idx="2"/>
          </p:nvPr>
        </p:nvSpPr>
        <p:spPr>
          <a:xfrm>
            <a:off x="407988" y="696913"/>
            <a:ext cx="6196012" cy="3486150"/>
          </a:xfrm>
          <a:prstGeom prst="rect">
            <a:avLst/>
          </a:prstGeom>
          <a:noFill/>
          <a:ln w="12700">
            <a:solidFill>
              <a:prstClr val="black"/>
            </a:solidFill>
          </a:ln>
        </p:spPr>
        <p:txBody>
          <a:bodyPr vert="horz" lIns="91758" tIns="45879" rIns="91758" bIns="45879" rtlCol="0" anchor="ctr"/>
          <a:lstStyle/>
          <a:p>
            <a:pPr lvl="0"/>
            <a:endParaRPr lang="en-US" noProof="0" dirty="0"/>
          </a:p>
        </p:txBody>
      </p:sp>
      <p:sp>
        <p:nvSpPr>
          <p:cNvPr id="5" name="Notes Placeholder 4"/>
          <p:cNvSpPr>
            <a:spLocks noGrp="1"/>
          </p:cNvSpPr>
          <p:nvPr>
            <p:ph type="body" sz="quarter" idx="3"/>
          </p:nvPr>
        </p:nvSpPr>
        <p:spPr>
          <a:xfrm>
            <a:off x="701040" y="4416426"/>
            <a:ext cx="5608320" cy="4183064"/>
          </a:xfrm>
          <a:prstGeom prst="rect">
            <a:avLst/>
          </a:prstGeom>
        </p:spPr>
        <p:txBody>
          <a:bodyPr vert="horz" lIns="91758" tIns="45879" rIns="91758" bIns="4587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674"/>
            <a:ext cx="3037840" cy="465138"/>
          </a:xfrm>
          <a:prstGeom prst="rect">
            <a:avLst/>
          </a:prstGeom>
        </p:spPr>
        <p:txBody>
          <a:bodyPr vert="horz" lIns="91758" tIns="45879" rIns="91758" bIns="458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9" y="8829674"/>
            <a:ext cx="3037840" cy="465138"/>
          </a:xfrm>
          <a:prstGeom prst="rect">
            <a:avLst/>
          </a:prstGeom>
        </p:spPr>
        <p:txBody>
          <a:bodyPr vert="horz" wrap="square" lIns="91758" tIns="45879" rIns="91758" bIns="45879" numCol="1" anchor="b" anchorCtr="0" compatLnSpc="1">
            <a:prstTxWarp prst="textNoShape">
              <a:avLst/>
            </a:prstTxWarp>
          </a:bodyPr>
          <a:lstStyle>
            <a:lvl1pPr algn="r">
              <a:defRPr sz="1200">
                <a:latin typeface="Calibri" pitchFamily="34" charset="0"/>
              </a:defRPr>
            </a:lvl1pPr>
          </a:lstStyle>
          <a:p>
            <a:pPr>
              <a:defRPr/>
            </a:pPr>
            <a:fld id="{48D2EF6A-723F-4419-AB6E-47B1B4EB77F0}" type="slidenum">
              <a:rPr lang="en-US"/>
              <a:pPr>
                <a:defRPr/>
              </a:pPr>
              <a:t>‹#›</a:t>
            </a:fld>
            <a:endParaRPr lang="en-US"/>
          </a:p>
        </p:txBody>
      </p:sp>
    </p:spTree>
    <p:extLst>
      <p:ext uri="{BB962C8B-B14F-4D97-AF65-F5344CB8AC3E}">
        <p14:creationId xmlns:p14="http://schemas.microsoft.com/office/powerpoint/2010/main" val="39892859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pPr eaLnBrk="1" hangingPunct="1">
              <a:spcBef>
                <a:spcPct val="0"/>
              </a:spcBef>
            </a:pPr>
            <a:endParaRPr lang="en-US" dirty="0">
              <a:ea typeface="ＭＳ Ｐゴシック" pitchFamily="34"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0CB62A68-FD9D-4B37-A562-1695F17ED4F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AEEFF71-D075-4444-85E9-843DCD781157}" type="slidenum">
              <a:rPr lang="en-US" smtClean="0"/>
              <a:pPr>
                <a:defRPr/>
              </a:pPr>
              <a:t>14</a:t>
            </a:fld>
            <a:endParaRPr lang="en-US" dirty="0"/>
          </a:p>
        </p:txBody>
      </p:sp>
    </p:spTree>
    <p:extLst>
      <p:ext uri="{BB962C8B-B14F-4D97-AF65-F5344CB8AC3E}">
        <p14:creationId xmlns:p14="http://schemas.microsoft.com/office/powerpoint/2010/main" val="349073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D2EF6A-723F-4419-AB6E-47B1B4EB77F0}" type="slidenum">
              <a:rPr lang="en-US" smtClean="0"/>
              <a:pPr>
                <a:defRPr/>
              </a:pPr>
              <a:t>15</a:t>
            </a:fld>
            <a:endParaRPr lang="en-US"/>
          </a:p>
        </p:txBody>
      </p:sp>
    </p:spTree>
    <p:extLst>
      <p:ext uri="{BB962C8B-B14F-4D97-AF65-F5344CB8AC3E}">
        <p14:creationId xmlns:p14="http://schemas.microsoft.com/office/powerpoint/2010/main" val="852797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D2EF6A-723F-4419-AB6E-47B1B4EB77F0}" type="slidenum">
              <a:rPr lang="en-US" smtClean="0"/>
              <a:pPr>
                <a:defRPr/>
              </a:pPr>
              <a:t>18</a:t>
            </a:fld>
            <a:endParaRPr lang="en-US"/>
          </a:p>
        </p:txBody>
      </p:sp>
    </p:spTree>
    <p:extLst>
      <p:ext uri="{BB962C8B-B14F-4D97-AF65-F5344CB8AC3E}">
        <p14:creationId xmlns:p14="http://schemas.microsoft.com/office/powerpoint/2010/main" val="2838361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defTabSz="909729"/>
            <a:endParaRPr lang="en-US">
              <a:ea typeface="ＭＳ Ｐゴシック" pitchFamily="34" charset="-128"/>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18CD1BE0-34CB-4063-AC60-391042A41762}"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9546B53-F513-4D52-89E0-0D26EA1B79B0}" type="slidenum">
              <a:rPr lang="en-US" smtClean="0"/>
              <a:pPr>
                <a:defRPr/>
              </a:pPr>
              <a:t>20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9546B53-F513-4D52-89E0-0D26EA1B79B0}" type="slidenum">
              <a:rPr lang="en-US" smtClean="0"/>
              <a:pPr>
                <a:defRPr/>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8D2EF6A-723F-4419-AB6E-47B1B4EB77F0}" type="slidenum">
              <a:rPr lang="en-US" smtClean="0"/>
              <a:pPr>
                <a:defRPr/>
              </a:pPr>
              <a:t>24</a:t>
            </a:fld>
            <a:endParaRPr lang="en-US"/>
          </a:p>
        </p:txBody>
      </p:sp>
    </p:spTree>
    <p:extLst>
      <p:ext uri="{BB962C8B-B14F-4D97-AF65-F5344CB8AC3E}">
        <p14:creationId xmlns:p14="http://schemas.microsoft.com/office/powerpoint/2010/main" val="3118341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46084" name="Slide Number Placeholder 3"/>
          <p:cNvSpPr>
            <a:spLocks noGrp="1"/>
          </p:cNvSpPr>
          <p:nvPr>
            <p:ph type="sldNum" sz="quarter" idx="5"/>
          </p:nvPr>
        </p:nvSpPr>
        <p:spPr bwMode="auto">
          <a:noFill/>
          <a:ln>
            <a:miter lim="800000"/>
            <a:headEnd/>
            <a:tailEnd/>
          </a:ln>
        </p:spPr>
        <p:txBody>
          <a:bodyPr/>
          <a:lstStyle/>
          <a:p>
            <a:fld id="{19671421-FD2E-405A-B887-5AEE1851EF48}"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34"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877A35C2-D869-4A89-9074-865BF3433C7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34"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EC2C076A-5292-4DFD-B46C-83644E23DC7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D2EF6A-723F-4419-AB6E-47B1B4EB77F0}" type="slidenum">
              <a:rPr lang="en-US" smtClean="0"/>
              <a:pPr>
                <a:defRPr/>
              </a:pPr>
              <a:t>4</a:t>
            </a:fld>
            <a:endParaRPr lang="en-US"/>
          </a:p>
        </p:txBody>
      </p:sp>
    </p:spTree>
    <p:extLst>
      <p:ext uri="{BB962C8B-B14F-4D97-AF65-F5344CB8AC3E}">
        <p14:creationId xmlns:p14="http://schemas.microsoft.com/office/powerpoint/2010/main" val="138251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defTabSz="909729"/>
            <a:endParaRPr lang="en-US" dirty="0"/>
          </a:p>
        </p:txBody>
      </p:sp>
      <p:sp>
        <p:nvSpPr>
          <p:cNvPr id="4" name="Slide Number Placeholder 3"/>
          <p:cNvSpPr>
            <a:spLocks noGrp="1"/>
          </p:cNvSpPr>
          <p:nvPr>
            <p:ph type="sldNum" sz="quarter" idx="5"/>
          </p:nvPr>
        </p:nvSpPr>
        <p:spPr/>
        <p:txBody>
          <a:bodyPr/>
          <a:lstStyle/>
          <a:p>
            <a:pPr>
              <a:defRPr/>
            </a:pPr>
            <a:fld id="{CA898CCF-B0DE-414B-9898-F88E3B786E58}"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defTabSz="909729"/>
            <a:endParaRPr lang="en-US" sz="1000" dirty="0">
              <a:ea typeface="ＭＳ Ｐゴシック" pitchFamily="34" charset="-128"/>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A4875DFB-C04C-42D1-94CE-35C0C9E2C1E3}"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defTabSz="909729"/>
            <a:endParaRPr lang="en-US" dirty="0">
              <a:ea typeface="ＭＳ Ｐゴシック" pitchFamily="34" charset="-128"/>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1628FC56-1B3E-4FFE-8D0B-A0100A492E44}"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AEEFF71-D075-4444-85E9-843DCD781157}" type="slidenum">
              <a:rPr lang="en-US" smtClean="0"/>
              <a:pPr>
                <a:defRPr/>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AEEFF71-D075-4444-85E9-843DCD781157}" type="slidenum">
              <a:rPr lang="en-US" smtClean="0"/>
              <a:pPr>
                <a:defRPr/>
              </a:pPr>
              <a:t>13</a:t>
            </a:fld>
            <a:endParaRPr lang="en-US" dirty="0"/>
          </a:p>
        </p:txBody>
      </p:sp>
    </p:spTree>
    <p:extLst>
      <p:ext uri="{BB962C8B-B14F-4D97-AF65-F5344CB8AC3E}">
        <p14:creationId xmlns:p14="http://schemas.microsoft.com/office/powerpoint/2010/main" val="958036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5/12/2022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5/12/2022</a:t>
            </a:r>
            <a:endParaRPr lang="en-US"/>
          </a:p>
        </p:txBody>
      </p:sp>
      <p:sp>
        <p:nvSpPr>
          <p:cNvPr id="6" name="Slide Number Placeholder 5"/>
          <p:cNvSpPr>
            <a:spLocks noGrp="1"/>
          </p:cNvSpPr>
          <p:nvPr>
            <p:ph type="sldNum" sz="quarter" idx="12"/>
          </p:nvPr>
        </p:nvSpPr>
        <p:spPr/>
        <p:txBody>
          <a:bodyPr/>
          <a:lstStyle>
            <a:lvl1pPr>
              <a:defRPr/>
            </a:lvl1pPr>
          </a:lstStyle>
          <a:p>
            <a:pPr>
              <a:defRPr/>
            </a:pPr>
            <a:fld id="{B83F7B22-801A-4753-B39C-BF0ACA3E0F4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smtClean="0"/>
              <a:t>5/12/2022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5/12/2022</a:t>
            </a:r>
            <a:endParaRPr lang="en-US"/>
          </a:p>
        </p:txBody>
      </p:sp>
      <p:sp>
        <p:nvSpPr>
          <p:cNvPr id="6" name="Slide Number Placeholder 5"/>
          <p:cNvSpPr>
            <a:spLocks noGrp="1"/>
          </p:cNvSpPr>
          <p:nvPr>
            <p:ph type="sldNum" sz="quarter" idx="12"/>
          </p:nvPr>
        </p:nvSpPr>
        <p:spPr/>
        <p:txBody>
          <a:bodyPr/>
          <a:lstStyle>
            <a:lvl1pPr>
              <a:defRPr/>
            </a:lvl1pPr>
          </a:lstStyle>
          <a:p>
            <a:pPr>
              <a:defRPr/>
            </a:pPr>
            <a:fld id="{4DC8503F-7B82-4CD2-B41E-5D7D1529B88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smtClean="0"/>
              <a:t>5/12/2022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5/12/2022</a:t>
            </a:r>
            <a:endParaRPr lang="en-US"/>
          </a:p>
        </p:txBody>
      </p:sp>
      <p:sp>
        <p:nvSpPr>
          <p:cNvPr id="6" name="Slide Number Placeholder 5"/>
          <p:cNvSpPr>
            <a:spLocks noGrp="1"/>
          </p:cNvSpPr>
          <p:nvPr>
            <p:ph type="sldNum" sz="quarter" idx="12"/>
          </p:nvPr>
        </p:nvSpPr>
        <p:spPr/>
        <p:txBody>
          <a:bodyPr/>
          <a:lstStyle>
            <a:lvl1pPr>
              <a:defRPr/>
            </a:lvl1pPr>
          </a:lstStyle>
          <a:p>
            <a:pPr>
              <a:defRPr/>
            </a:pPr>
            <a:fld id="{86FB1512-D221-4042-95C8-9396C132B45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smtClean="0"/>
              <a:t>5/12/2022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5/12/2022</a:t>
            </a:r>
            <a:endParaRPr lang="en-US"/>
          </a:p>
        </p:txBody>
      </p:sp>
      <p:sp>
        <p:nvSpPr>
          <p:cNvPr id="6" name="Slide Number Placeholder 5"/>
          <p:cNvSpPr>
            <a:spLocks noGrp="1"/>
          </p:cNvSpPr>
          <p:nvPr>
            <p:ph type="sldNum" sz="quarter" idx="12"/>
          </p:nvPr>
        </p:nvSpPr>
        <p:spPr/>
        <p:txBody>
          <a:bodyPr/>
          <a:lstStyle>
            <a:lvl1pPr>
              <a:defRPr/>
            </a:lvl1pPr>
          </a:lstStyle>
          <a:p>
            <a:pPr>
              <a:defRPr/>
            </a:pPr>
            <a:fld id="{C23EEAE8-F72C-4B4D-9F23-850BE3CB2C4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5/12/2022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5/12/2022</a:t>
            </a:r>
            <a:endParaRPr lang="en-US"/>
          </a:p>
        </p:txBody>
      </p:sp>
      <p:sp>
        <p:nvSpPr>
          <p:cNvPr id="6" name="Slide Number Placeholder 5"/>
          <p:cNvSpPr>
            <a:spLocks noGrp="1"/>
          </p:cNvSpPr>
          <p:nvPr>
            <p:ph type="sldNum" sz="quarter" idx="12"/>
          </p:nvPr>
        </p:nvSpPr>
        <p:spPr/>
        <p:txBody>
          <a:bodyPr/>
          <a:lstStyle>
            <a:lvl1pPr>
              <a:defRPr/>
            </a:lvl1pPr>
          </a:lstStyle>
          <a:p>
            <a:pPr>
              <a:defRPr/>
            </a:pPr>
            <a:fld id="{1F23BF71-A501-40A9-9B60-EA327AF042F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smtClean="0"/>
              <a:t>5/12/2022</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5/12/2022</a:t>
            </a:r>
            <a:endParaRPr lang="en-US"/>
          </a:p>
        </p:txBody>
      </p:sp>
      <p:sp>
        <p:nvSpPr>
          <p:cNvPr id="7" name="Slide Number Placeholder 5"/>
          <p:cNvSpPr>
            <a:spLocks noGrp="1"/>
          </p:cNvSpPr>
          <p:nvPr>
            <p:ph type="sldNum" sz="quarter" idx="12"/>
          </p:nvPr>
        </p:nvSpPr>
        <p:spPr/>
        <p:txBody>
          <a:bodyPr/>
          <a:lstStyle>
            <a:lvl1pPr>
              <a:defRPr/>
            </a:lvl1pPr>
          </a:lstStyle>
          <a:p>
            <a:pPr>
              <a:defRPr/>
            </a:pPr>
            <a:fld id="{E445377F-0FC0-4B7B-ACC1-A385B3DA5E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smtClean="0"/>
              <a:t>5/12/2022</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5/12/2022</a:t>
            </a:r>
            <a:endParaRPr lang="en-US"/>
          </a:p>
        </p:txBody>
      </p:sp>
      <p:sp>
        <p:nvSpPr>
          <p:cNvPr id="9" name="Slide Number Placeholder 5"/>
          <p:cNvSpPr>
            <a:spLocks noGrp="1"/>
          </p:cNvSpPr>
          <p:nvPr>
            <p:ph type="sldNum" sz="quarter" idx="12"/>
          </p:nvPr>
        </p:nvSpPr>
        <p:spPr/>
        <p:txBody>
          <a:bodyPr/>
          <a:lstStyle>
            <a:lvl1pPr>
              <a:defRPr/>
            </a:lvl1pPr>
          </a:lstStyle>
          <a:p>
            <a:pPr>
              <a:defRPr/>
            </a:pPr>
            <a:fld id="{22C2CC35-CD28-44AF-8CC5-9B4FDDD303E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smtClean="0"/>
              <a:t>5/12/2022</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5/12/2022</a:t>
            </a:r>
            <a:endParaRPr lang="en-US"/>
          </a:p>
        </p:txBody>
      </p:sp>
      <p:sp>
        <p:nvSpPr>
          <p:cNvPr id="5" name="Slide Number Placeholder 5"/>
          <p:cNvSpPr>
            <a:spLocks noGrp="1"/>
          </p:cNvSpPr>
          <p:nvPr>
            <p:ph type="sldNum" sz="quarter" idx="12"/>
          </p:nvPr>
        </p:nvSpPr>
        <p:spPr/>
        <p:txBody>
          <a:bodyPr/>
          <a:lstStyle>
            <a:lvl1pPr>
              <a:defRPr/>
            </a:lvl1pPr>
          </a:lstStyle>
          <a:p>
            <a:pPr>
              <a:defRPr/>
            </a:pPr>
            <a:fld id="{2CA53DD3-FE2B-46B6-87A9-79D64FAB5E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5/12/2022</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5/12/2022</a:t>
            </a:r>
            <a:endParaRPr lang="en-US"/>
          </a:p>
        </p:txBody>
      </p:sp>
      <p:sp>
        <p:nvSpPr>
          <p:cNvPr id="4" name="Slide Number Placeholder 5"/>
          <p:cNvSpPr>
            <a:spLocks noGrp="1"/>
          </p:cNvSpPr>
          <p:nvPr>
            <p:ph type="sldNum" sz="quarter" idx="12"/>
          </p:nvPr>
        </p:nvSpPr>
        <p:spPr/>
        <p:txBody>
          <a:bodyPr/>
          <a:lstStyle>
            <a:lvl1pPr>
              <a:defRPr/>
            </a:lvl1pPr>
          </a:lstStyle>
          <a:p>
            <a:pPr>
              <a:defRPr/>
            </a:pPr>
            <a:fld id="{1FDDD4A1-CA46-41CE-9DFE-E560DC8C48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5/12/2022</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5/12/2022</a:t>
            </a:r>
            <a:endParaRPr lang="en-US"/>
          </a:p>
        </p:txBody>
      </p:sp>
      <p:sp>
        <p:nvSpPr>
          <p:cNvPr id="7" name="Slide Number Placeholder 5"/>
          <p:cNvSpPr>
            <a:spLocks noGrp="1"/>
          </p:cNvSpPr>
          <p:nvPr>
            <p:ph type="sldNum" sz="quarter" idx="12"/>
          </p:nvPr>
        </p:nvSpPr>
        <p:spPr/>
        <p:txBody>
          <a:bodyPr/>
          <a:lstStyle>
            <a:lvl1pPr>
              <a:defRPr/>
            </a:lvl1pPr>
          </a:lstStyle>
          <a:p>
            <a:pPr>
              <a:defRPr/>
            </a:pPr>
            <a:fld id="{697173FB-A79B-477D-A29F-48C2B36D800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5/12/2022</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5/12/2022</a:t>
            </a:r>
            <a:endParaRPr lang="en-US"/>
          </a:p>
        </p:txBody>
      </p:sp>
      <p:sp>
        <p:nvSpPr>
          <p:cNvPr id="7" name="Slide Number Placeholder 5"/>
          <p:cNvSpPr>
            <a:spLocks noGrp="1"/>
          </p:cNvSpPr>
          <p:nvPr>
            <p:ph type="sldNum" sz="quarter" idx="12"/>
          </p:nvPr>
        </p:nvSpPr>
        <p:spPr/>
        <p:txBody>
          <a:bodyPr/>
          <a:lstStyle>
            <a:lvl1pPr>
              <a:defRPr/>
            </a:lvl1pPr>
          </a:lstStyle>
          <a:p>
            <a:pPr>
              <a:defRPr/>
            </a:pPr>
            <a:fld id="{F1AD9D52-9787-4AB5-B346-214AEDD10CF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r>
              <a:rPr lang="en-US" smtClean="0"/>
              <a:t>5/12/2022</a:t>
            </a: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smtClean="0"/>
              <a:t>5/12/2022</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464E94E4-8E52-47C3-A631-9533843176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a:latin typeface="Arial" panose="020B0604020202020204" pitchFamily="34" charset="0"/>
              <a:ea typeface="ＭＳ Ｐゴシック" pitchFamily="34" charset="-128"/>
              <a:cs typeface="Arial" panose="020B0604020202020204" pitchFamily="34"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latin typeface="Arial" panose="020B0604020202020204" pitchFamily="34" charset="0"/>
              <a:ea typeface="+mn-ea"/>
              <a:cs typeface="Arial" panose="020B0604020202020204" pitchFamily="34" charset="0"/>
            </a:endParaRPr>
          </a:p>
        </p:txBody>
      </p:sp>
      <p:pic>
        <p:nvPicPr>
          <p:cNvPr id="2052" name="Picture 2" descr="E:\CHHS.PowerPt_Title.jpg"/>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5" name="TextBox 4"/>
          <p:cNvSpPr txBox="1"/>
          <p:nvPr/>
        </p:nvSpPr>
        <p:spPr>
          <a:xfrm>
            <a:off x="4114800" y="152400"/>
            <a:ext cx="6324600" cy="3016210"/>
          </a:xfrm>
          <a:prstGeom prst="rect">
            <a:avLst/>
          </a:prstGeom>
          <a:noFill/>
        </p:spPr>
        <p:txBody>
          <a:bodyPr>
            <a:spAutoFit/>
          </a:bodyPr>
          <a:lstStyle/>
          <a:p>
            <a:pPr fontAlgn="auto">
              <a:spcBef>
                <a:spcPts val="0"/>
              </a:spcBef>
              <a:spcAft>
                <a:spcPts val="0"/>
              </a:spcAft>
              <a:defRPr/>
            </a:pPr>
            <a:endParaRPr lang="en-US" sz="4600" dirty="0">
              <a:ln w="28575">
                <a:solidFill>
                  <a:schemeClr val="tx1"/>
                </a:solidFill>
              </a:ln>
              <a:solidFill>
                <a:srgbClr val="DDDDDD"/>
              </a:solidFill>
              <a:latin typeface="Arial" panose="020B0604020202020204" pitchFamily="34" charset="0"/>
              <a:ea typeface="+mn-ea"/>
              <a:cs typeface="Arial" panose="020B0604020202020204" pitchFamily="34" charset="0"/>
            </a:endParaRPr>
          </a:p>
          <a:p>
            <a:pPr fontAlgn="auto">
              <a:spcBef>
                <a:spcPts val="0"/>
              </a:spcBef>
              <a:spcAft>
                <a:spcPts val="0"/>
              </a:spcAft>
              <a:defRPr/>
            </a:pPr>
            <a:r>
              <a:rPr lang="en-US" sz="4800" dirty="0">
                <a:ln w="28575">
                  <a:solidFill>
                    <a:schemeClr val="tx1"/>
                  </a:solidFill>
                </a:ln>
                <a:latin typeface="Arial" pitchFamily="34" charset="0"/>
                <a:ea typeface="+mn-ea"/>
                <a:cs typeface="Arial" pitchFamily="34" charset="0"/>
              </a:rPr>
              <a:t>Center for Health &amp; Homeland Security: </a:t>
            </a:r>
          </a:p>
          <a:p>
            <a:pPr fontAlgn="auto">
              <a:spcBef>
                <a:spcPts val="0"/>
              </a:spcBef>
              <a:spcAft>
                <a:spcPts val="0"/>
              </a:spcAft>
              <a:defRPr/>
            </a:pPr>
            <a:r>
              <a:rPr lang="en-US" sz="4800" dirty="0">
                <a:ln w="28575">
                  <a:solidFill>
                    <a:schemeClr val="tx1"/>
                  </a:solidFill>
                </a:ln>
                <a:latin typeface="Arial" pitchFamily="34" charset="0"/>
                <a:ea typeface="+mn-ea"/>
                <a:cs typeface="Arial" pitchFamily="34" charset="0"/>
              </a:rPr>
              <a:t>Who We Are</a:t>
            </a:r>
          </a:p>
        </p:txBody>
      </p:sp>
      <p:sp>
        <p:nvSpPr>
          <p:cNvPr id="6" name="Title 8"/>
          <p:cNvSpPr txBox="1">
            <a:spLocks/>
          </p:cNvSpPr>
          <p:nvPr/>
        </p:nvSpPr>
        <p:spPr bwMode="auto">
          <a:xfrm>
            <a:off x="5715000" y="3352800"/>
            <a:ext cx="4724400" cy="2667000"/>
          </a:xfrm>
          <a:prstGeom prst="rect">
            <a:avLst/>
          </a:prstGeom>
          <a:noFill/>
          <a:ln w="9525">
            <a:noFill/>
            <a:miter lim="800000"/>
            <a:headEnd/>
            <a:tailEnd/>
          </a:ln>
        </p:spPr>
        <p:txBody>
          <a:bodyPr anchor="ctr"/>
          <a:lstStyle/>
          <a:p>
            <a:pPr algn="ctr" eaLnBrk="0" hangingPunct="0">
              <a:defRPr/>
            </a:pPr>
            <a:r>
              <a:rPr lang="en-US" sz="2400" dirty="0" smtClean="0">
                <a:latin typeface="Arial" pitchFamily="34" charset="0"/>
                <a:ea typeface="+mj-ea"/>
                <a:cs typeface="Arial" pitchFamily="34" charset="0"/>
              </a:rPr>
              <a:t>May 12, 2022</a:t>
            </a:r>
            <a:endParaRPr lang="en-US" sz="2400" dirty="0">
              <a:latin typeface="Arial" pitchFamily="34" charset="0"/>
              <a:ea typeface="+mj-ea"/>
              <a:cs typeface="Arial" pitchFamily="34" charset="0"/>
            </a:endParaRPr>
          </a:p>
          <a:p>
            <a:pPr algn="ctr" eaLnBrk="0" hangingPunct="0">
              <a:defRPr/>
            </a:pPr>
            <a:endParaRPr lang="en-US" sz="2400" dirty="0">
              <a:latin typeface="Arial" pitchFamily="34" charset="0"/>
              <a:ea typeface="+mj-ea"/>
              <a:cs typeface="Arial" pitchFamily="34" charset="0"/>
            </a:endParaRPr>
          </a:p>
        </p:txBody>
      </p:sp>
      <p:sp>
        <p:nvSpPr>
          <p:cNvPr id="7" name="TextBox 6"/>
          <p:cNvSpPr txBox="1"/>
          <p:nvPr/>
        </p:nvSpPr>
        <p:spPr>
          <a:xfrm>
            <a:off x="4800600" y="6248400"/>
            <a:ext cx="2133600" cy="369332"/>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p:txBody>
      </p:sp>
      <p:sp>
        <p:nvSpPr>
          <p:cNvPr id="40961" name="Rectangle 1"/>
          <p:cNvSpPr>
            <a:spLocks noChangeArrowheads="1"/>
          </p:cNvSpPr>
          <p:nvPr/>
        </p:nvSpPr>
        <p:spPr bwMode="auto">
          <a:xfrm>
            <a:off x="4038600" y="6400800"/>
            <a:ext cx="4800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dirty="0">
                <a:latin typeface="Arial" panose="020B0604020202020204" pitchFamily="34" charset="0"/>
                <a:ea typeface="Calibri" pitchFamily="34" charset="0"/>
                <a:cs typeface="Arial" panose="020B0604020202020204" pitchFamily="34" charset="0"/>
              </a:rPr>
              <a:t>©2022, University of Maryland, Center for Health and Homeland Security</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23EEAE8-F72C-4B4D-9F23-850BE3CB2C49}" type="slidenum">
              <a:rPr lang="en-US" smtClean="0">
                <a:latin typeface="Arial" panose="020B0604020202020204" pitchFamily="34" charset="0"/>
                <a:cs typeface="Arial" panose="020B0604020202020204" pitchFamily="34" charset="0"/>
              </a:rPr>
              <a:pPr>
                <a:defRPr/>
              </a:pPr>
              <a:t>10</a:t>
            </a:fld>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1524000" y="152400"/>
            <a:ext cx="8763000" cy="584775"/>
          </a:xfrm>
          <a:prstGeom prst="rect">
            <a:avLst/>
          </a:prstGeom>
          <a:noFill/>
        </p:spPr>
        <p:txBody>
          <a:bodyPr wrap="square" rtlCol="0">
            <a:spAutoFit/>
          </a:bodyPr>
          <a:lstStyle/>
          <a:p>
            <a:pPr algn="ctr"/>
            <a:r>
              <a:rPr lang="en-US" sz="3200" dirty="0" smtClean="0"/>
              <a:t>Cybersecurity Law &amp; Policy Program Highlights</a:t>
            </a:r>
            <a:endParaRPr lang="en-US" sz="3200" dirty="0"/>
          </a:p>
        </p:txBody>
      </p:sp>
      <p:sp>
        <p:nvSpPr>
          <p:cNvPr id="4" name="TextBox 3"/>
          <p:cNvSpPr txBox="1"/>
          <p:nvPr/>
        </p:nvSpPr>
        <p:spPr>
          <a:xfrm>
            <a:off x="457200" y="914400"/>
            <a:ext cx="11353800" cy="4893647"/>
          </a:xfrm>
          <a:prstGeom prst="rect">
            <a:avLst/>
          </a:prstGeom>
          <a:noFill/>
        </p:spPr>
        <p:txBody>
          <a:bodyPr wrap="square" rtlCol="0">
            <a:spAutoFit/>
          </a:bodyPr>
          <a:lstStyle/>
          <a:p>
            <a:pPr marL="285750" indent="-285750" eaLnBrk="1" hangingPunct="1">
              <a:buFont typeface="Arial" panose="020B0604020202020204" pitchFamily="34" charset="0"/>
              <a:buChar char="•"/>
            </a:pPr>
            <a:r>
              <a:rPr lang="en-US" altLang="en-US" sz="1300" b="1" dirty="0" smtClean="0">
                <a:latin typeface="Arial" panose="020B0604020202020204" pitchFamily="34" charset="0"/>
                <a:cs typeface="Arial" panose="020B0604020202020204" pitchFamily="34" charset="0"/>
              </a:rPr>
              <a:t>Maryland </a:t>
            </a:r>
            <a:r>
              <a:rPr lang="en-US" altLang="en-US" sz="1300" b="1" dirty="0">
                <a:latin typeface="Arial" panose="020B0604020202020204" pitchFamily="34" charset="0"/>
                <a:cs typeface="Arial" panose="020B0604020202020204" pitchFamily="34" charset="0"/>
              </a:rPr>
              <a:t>Cybersecurity Council</a:t>
            </a:r>
          </a:p>
          <a:p>
            <a:pPr marL="742950" lvl="1" indent="-285750" eaLnBrk="1" hangingPunct="1">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Appointment by Maryland Attorney General </a:t>
            </a:r>
          </a:p>
          <a:p>
            <a:pPr marL="742950" lvl="1" indent="-285750" eaLnBrk="1" hangingPunct="1">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Chair of Critical Infrastructure Subcommittee </a:t>
            </a:r>
          </a:p>
          <a:p>
            <a:pPr marL="742950" lvl="1" indent="-285750" eaLnBrk="1" hangingPunct="1">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Member of Legislative Subcommittee. Provide expert advice and recommendations to State Senators on legislative initiatives</a:t>
            </a:r>
            <a:r>
              <a:rPr lang="en-US" altLang="en-US" sz="1300" dirty="0" smtClean="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Co-chaired 2021 Ad Hoc Subcommittee and drafted report on State and Local Cybersecurity in Maryland </a:t>
            </a:r>
          </a:p>
          <a:p>
            <a:pPr eaLnBrk="1" hangingPunct="1"/>
            <a:endParaRPr lang="en-US" sz="1300" dirty="0">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n-US" sz="1300" b="1" dirty="0">
                <a:latin typeface="Arial" panose="020B0604020202020204" pitchFamily="34" charset="0"/>
                <a:cs typeface="Arial" panose="020B0604020202020204" pitchFamily="34" charset="0"/>
              </a:rPr>
              <a:t>US Cyber Command Academic Engagement Network</a:t>
            </a:r>
          </a:p>
          <a:p>
            <a:pPr marL="742950" lvl="1" indent="-285750" eaLnBrk="1" hangingPunct="1">
              <a:buFont typeface="Arial" panose="020B0604020202020204" pitchFamily="34" charset="0"/>
              <a:buChar char="•"/>
            </a:pPr>
            <a:r>
              <a:rPr lang="en-US" sz="1300" dirty="0">
                <a:latin typeface="Arial" panose="020B0604020202020204" pitchFamily="34" charset="0"/>
                <a:cs typeface="Arial" panose="020B0604020202020204" pitchFamily="34" charset="0"/>
              </a:rPr>
              <a:t>Maryland Carey Law is the only law school accepted into the Network</a:t>
            </a:r>
          </a:p>
          <a:p>
            <a:pPr marL="742950" lvl="1" indent="-285750" eaLnBrk="1" hangingPunct="1">
              <a:buFont typeface="Arial" panose="020B0604020202020204" pitchFamily="34" charset="0"/>
              <a:buChar char="•"/>
            </a:pPr>
            <a:r>
              <a:rPr lang="en-US" sz="1300" dirty="0">
                <a:latin typeface="Arial" panose="020B0604020202020204" pitchFamily="34" charset="0"/>
                <a:cs typeface="Arial" panose="020B0604020202020204" pitchFamily="34" charset="0"/>
              </a:rPr>
              <a:t>Opportunities for academic and practical engagement (e.g. guest speakers, mentorships, internships and new grad jobs)</a:t>
            </a:r>
          </a:p>
          <a:p>
            <a:pPr marL="742950" lvl="1" indent="-285750" eaLnBrk="1" hangingPunct="1">
              <a:buFont typeface="Arial" panose="020B0604020202020204" pitchFamily="34" charset="0"/>
              <a:buChar char="•"/>
            </a:pPr>
            <a:r>
              <a:rPr lang="en-US" sz="1300" dirty="0">
                <a:latin typeface="Arial" panose="020B0604020202020204" pitchFamily="34" charset="0"/>
                <a:cs typeface="Arial" panose="020B0604020202020204" pitchFamily="34" charset="0"/>
              </a:rPr>
              <a:t>Invitation to annual US Cyber Command Legal Conference</a:t>
            </a:r>
          </a:p>
          <a:p>
            <a:pPr marL="285750" indent="-285750" eaLnBrk="1" hangingPunct="1">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n-US" altLang="ja-JP" sz="1300" b="1" dirty="0">
                <a:latin typeface="Arial" panose="020B0604020202020204" pitchFamily="34" charset="0"/>
                <a:cs typeface="Arial" panose="020B0604020202020204" pitchFamily="34" charset="0"/>
              </a:rPr>
              <a:t>Testimony</a:t>
            </a:r>
            <a:r>
              <a:rPr lang="en-US" altLang="ja-JP" sz="1300" dirty="0">
                <a:latin typeface="Arial" panose="020B0604020202020204" pitchFamily="34" charset="0"/>
                <a:cs typeface="Arial" panose="020B0604020202020204" pitchFamily="34" charset="0"/>
              </a:rPr>
              <a:t> - Provide testimony at federal and state level on cybersecurity matters</a:t>
            </a:r>
          </a:p>
          <a:p>
            <a:pPr marL="285750" indent="-285750" eaLnBrk="1" hangingPunct="1">
              <a:buFont typeface="Arial" panose="020B0604020202020204" pitchFamily="34" charset="0"/>
              <a:buChar char="•"/>
            </a:pPr>
            <a:endParaRPr lang="en-US" altLang="ja-JP" sz="1300" dirty="0">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n-US" sz="1300" b="1" dirty="0">
                <a:latin typeface="Arial" panose="020B0604020202020204" pitchFamily="34" charset="0"/>
                <a:cs typeface="Arial" panose="020B0604020202020204" pitchFamily="34" charset="0"/>
              </a:rPr>
              <a:t>Scholarship Opportunities</a:t>
            </a:r>
          </a:p>
          <a:p>
            <a:pPr marL="742950" lvl="1" indent="-285750" eaLnBrk="1" hangingPunct="1">
              <a:buFont typeface="Arial" panose="020B0604020202020204" pitchFamily="34" charset="0"/>
              <a:buChar char="•"/>
            </a:pPr>
            <a:r>
              <a:rPr lang="en-US" sz="1300" dirty="0">
                <a:latin typeface="Arial" panose="020B0604020202020204" pitchFamily="34" charset="0"/>
                <a:cs typeface="Arial" panose="020B0604020202020204" pitchFamily="34" charset="0"/>
              </a:rPr>
              <a:t>Maryland Cyber Scholars Program – financial assistance in return for public service commitment</a:t>
            </a:r>
          </a:p>
          <a:p>
            <a:pPr marL="742950" lvl="1" indent="-285750" eaLnBrk="1" hangingPunct="1">
              <a:buFont typeface="Arial" panose="020B0604020202020204" pitchFamily="34" charset="0"/>
              <a:buChar char="•"/>
            </a:pPr>
            <a:r>
              <a:rPr lang="en-US" sz="1300" dirty="0" smtClean="0">
                <a:latin typeface="Arial" panose="020B0604020202020204" pitchFamily="34" charset="0"/>
                <a:cs typeface="Arial" panose="020B0604020202020204" pitchFamily="34" charset="0"/>
              </a:rPr>
              <a:t>International Association of Privacy Professionals (IAPP) </a:t>
            </a:r>
            <a:r>
              <a:rPr lang="en-US" sz="1300" dirty="0">
                <a:latin typeface="Arial" panose="020B0604020202020204" pitchFamily="34" charset="0"/>
                <a:cs typeface="Arial" panose="020B0604020202020204" pitchFamily="34" charset="0"/>
              </a:rPr>
              <a:t>Westin Scholar Award – annual award to one Carey Law student for excellence in cybersecurity and data privacy law</a:t>
            </a:r>
          </a:p>
          <a:p>
            <a:pPr marL="285750" indent="-285750" eaLnBrk="1" hangingPunct="1">
              <a:buFont typeface="Arial" panose="020B0604020202020204" pitchFamily="34" charset="0"/>
              <a:buChar char="•"/>
            </a:pPr>
            <a:endParaRPr lang="en-US" altLang="ja-JP" sz="1300" dirty="0">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n-US" altLang="ja-JP" sz="1300" b="1" dirty="0">
                <a:latin typeface="Arial" panose="020B0604020202020204" pitchFamily="34" charset="0"/>
                <a:cs typeface="Arial" panose="020B0604020202020204" pitchFamily="34" charset="0"/>
              </a:rPr>
              <a:t>Speakers at national conferences </a:t>
            </a:r>
            <a:r>
              <a:rPr lang="en-US" altLang="ja-JP" sz="1300" dirty="0">
                <a:latin typeface="Arial" panose="020B0604020202020204" pitchFamily="34" charset="0"/>
                <a:cs typeface="Arial" panose="020B0604020202020204" pitchFamily="34" charset="0"/>
              </a:rPr>
              <a:t>(e.g. National Conference of State Legislatures; National Initiative for Cybersecurity Education; National Homeland Security Conference)</a:t>
            </a:r>
          </a:p>
          <a:p>
            <a:pPr marL="285750" indent="-285750" eaLnBrk="1" hangingPunct="1">
              <a:buFont typeface="Arial" panose="020B0604020202020204" pitchFamily="34" charset="0"/>
              <a:buChar char="•"/>
            </a:pPr>
            <a:endParaRPr lang="en-US" altLang="ja-JP" sz="1300" dirty="0">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n-US" altLang="ja-JP" sz="1300" dirty="0">
                <a:latin typeface="Arial" panose="020B0604020202020204" pitchFamily="34" charset="0"/>
                <a:cs typeface="Arial" panose="020B0604020202020204" pitchFamily="34" charset="0"/>
              </a:rPr>
              <a:t>Student </a:t>
            </a:r>
            <a:r>
              <a:rPr lang="en-US" altLang="ja-JP" sz="1300" b="1" dirty="0">
                <a:latin typeface="Arial" panose="020B0604020202020204" pitchFamily="34" charset="0"/>
                <a:cs typeface="Arial" panose="020B0604020202020204" pitchFamily="34" charset="0"/>
              </a:rPr>
              <a:t>Cyber Law and Data Privacy Association </a:t>
            </a:r>
            <a:r>
              <a:rPr lang="en-US" altLang="ja-JP" sz="1300" dirty="0">
                <a:latin typeface="Arial" panose="020B0604020202020204" pitchFamily="34" charset="0"/>
                <a:cs typeface="Arial" panose="020B0604020202020204" pitchFamily="34" charset="0"/>
              </a:rPr>
              <a:t>– offers speakers, networking, job search assistance</a:t>
            </a:r>
          </a:p>
          <a:p>
            <a:pPr marL="285750" indent="-285750" eaLnBrk="1" hangingPunct="1">
              <a:buFont typeface="Arial" panose="020B0604020202020204" pitchFamily="34" charset="0"/>
              <a:buChar char="•"/>
            </a:pPr>
            <a:endParaRPr lang="en-US" altLang="ja-JP" sz="1300" dirty="0">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n-US" altLang="ja-JP" sz="1300" dirty="0">
                <a:latin typeface="Arial" panose="020B0604020202020204" pitchFamily="34" charset="0"/>
                <a:cs typeface="Arial" panose="020B0604020202020204" pitchFamily="34" charset="0"/>
              </a:rPr>
              <a:t>Annual (free) invitation for Maryland Carey Law to attend </a:t>
            </a:r>
            <a:r>
              <a:rPr lang="en-US" altLang="ja-JP" sz="1300" b="1" dirty="0">
                <a:latin typeface="Arial" panose="020B0604020202020204" pitchFamily="34" charset="0"/>
                <a:cs typeface="Arial" panose="020B0604020202020204" pitchFamily="34" charset="0"/>
              </a:rPr>
              <a:t>Incident Response Forum </a:t>
            </a:r>
            <a:r>
              <a:rPr lang="en-US" altLang="ja-JP" sz="1300" dirty="0">
                <a:latin typeface="Arial" panose="020B0604020202020204" pitchFamily="34" charset="0"/>
                <a:cs typeface="Arial" panose="020B0604020202020204" pitchFamily="34" charset="0"/>
              </a:rPr>
              <a:t>– top legal conference on incident response</a:t>
            </a:r>
          </a:p>
        </p:txBody>
      </p:sp>
      <p:sp>
        <p:nvSpPr>
          <p:cNvPr id="7" name="Date Placeholder 6"/>
          <p:cNvSpPr>
            <a:spLocks noGrp="1"/>
          </p:cNvSpPr>
          <p:nvPr>
            <p:ph type="dt" sz="half" idx="10"/>
          </p:nvPr>
        </p:nvSpPr>
        <p:spPr/>
        <p:txBody>
          <a:bodyPr/>
          <a:lstStyle/>
          <a:p>
            <a:pPr>
              <a:defRPr/>
            </a:pPr>
            <a:r>
              <a:rPr lang="en-US" smtClean="0"/>
              <a:t>5/12/2022</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a:extLst>
              <a:ext uri="{FF2B5EF4-FFF2-40B4-BE49-F238E27FC236}">
                <a16:creationId xmlns:a16="http://schemas.microsoft.com/office/drawing/2014/main" id="{824C72DF-CBD9-4DF4-825A-BE822D81CA05}"/>
              </a:ext>
            </a:extLst>
          </p:cNvPr>
          <p:cNvSpPr>
            <a:spLocks noGrp="1"/>
          </p:cNvSpPr>
          <p:nvPr>
            <p:ph type="title"/>
          </p:nvPr>
        </p:nvSpPr>
        <p:spPr>
          <a:xfrm>
            <a:off x="623777" y="457200"/>
            <a:ext cx="10972800" cy="792162"/>
          </a:xfrm>
        </p:spPr>
        <p:txBody>
          <a:bodyPr/>
          <a:lstStyle/>
          <a:p>
            <a:r>
              <a:rPr lang="en-US" sz="3200" dirty="0">
                <a:latin typeface="Arial" panose="020B0604020202020204" pitchFamily="34" charset="0"/>
                <a:ea typeface="ＭＳ Ｐゴシック" pitchFamily="34" charset="-128"/>
                <a:cs typeface="Arial" panose="020B0604020202020204" pitchFamily="34" charset="0"/>
              </a:rPr>
              <a:t>Cybersecurity</a:t>
            </a:r>
            <a:r>
              <a:rPr lang="en-US" sz="2800" dirty="0">
                <a:latin typeface="Arial" panose="020B0604020202020204" pitchFamily="34" charset="0"/>
                <a:ea typeface="ＭＳ Ｐゴシック" pitchFamily="34" charset="-128"/>
                <a:cs typeface="Arial" panose="020B0604020202020204" pitchFamily="34" charset="0"/>
              </a:rPr>
              <a:t> Law &amp;</a:t>
            </a:r>
            <a:r>
              <a:rPr lang="en-US" sz="2800" dirty="0" smtClean="0">
                <a:latin typeface="Arial" panose="020B0604020202020204" pitchFamily="34" charset="0"/>
                <a:ea typeface="ＭＳ Ｐゴシック" pitchFamily="34" charset="-128"/>
                <a:cs typeface="Arial" panose="020B0604020202020204" pitchFamily="34" charset="0"/>
              </a:rPr>
              <a:t> Policy Academics and Client Work</a:t>
            </a:r>
            <a:r>
              <a:rPr lang="en-US" dirty="0">
                <a:latin typeface="Arial" panose="020B0604020202020204" pitchFamily="34" charset="0"/>
                <a:ea typeface="ＭＳ Ｐゴシック" pitchFamily="34" charset="-128"/>
                <a:cs typeface="Arial" panose="020B0604020202020204" pitchFamily="34" charset="0"/>
              </a:rPr>
              <a:t/>
            </a:r>
            <a:br>
              <a:rPr lang="en-US" dirty="0">
                <a:latin typeface="Arial" panose="020B0604020202020204" pitchFamily="34" charset="0"/>
                <a:ea typeface="ＭＳ Ｐゴシック" pitchFamily="34" charset="-128"/>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67E168D-C121-41FA-8D90-12B46570A2C2}"/>
              </a:ext>
            </a:extLst>
          </p:cNvPr>
          <p:cNvSpPr>
            <a:spLocks noGrp="1"/>
          </p:cNvSpPr>
          <p:nvPr>
            <p:ph type="sldNum" sz="quarter" idx="12"/>
          </p:nvPr>
        </p:nvSpPr>
        <p:spPr/>
        <p:txBody>
          <a:bodyPr/>
          <a:lstStyle/>
          <a:p>
            <a:pPr>
              <a:defRPr/>
            </a:pPr>
            <a:fld id="{C23EEAE8-F72C-4B4D-9F23-850BE3CB2C49}" type="slidenum">
              <a:rPr lang="en-US" smtClean="0">
                <a:latin typeface="Arial" panose="020B0604020202020204" pitchFamily="34" charset="0"/>
                <a:cs typeface="Arial" panose="020B0604020202020204" pitchFamily="34" charset="0"/>
              </a:rPr>
              <a:pPr>
                <a:defRPr/>
              </a:pPr>
              <a:t>11</a:t>
            </a:fld>
            <a:endParaRPr lang="en-US">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762000" y="1073727"/>
            <a:ext cx="10972800" cy="4525963"/>
          </a:xfrm>
        </p:spPr>
        <p:txBody>
          <a:bodyPr/>
          <a:lstStyle/>
          <a:p>
            <a:pPr marL="0" indent="0" eaLnBrk="1" hangingPunct="1">
              <a:buNone/>
            </a:pPr>
            <a:r>
              <a:rPr lang="en-US" altLang="ja-JP" sz="1600" b="1" dirty="0">
                <a:latin typeface="Arial" panose="020B0604020202020204" pitchFamily="34" charset="0"/>
                <a:ea typeface="ＭＳ Ｐゴシック" pitchFamily="34" charset="-128"/>
                <a:cs typeface="Arial" panose="020B0604020202020204" pitchFamily="34" charset="0"/>
              </a:rPr>
              <a:t>Academics</a:t>
            </a:r>
          </a:p>
          <a:p>
            <a:pPr marL="0" indent="0" eaLnBrk="1" hangingPunct="1">
              <a:buNone/>
            </a:pPr>
            <a:endParaRPr lang="en-US" altLang="ja-JP" sz="1600" dirty="0">
              <a:latin typeface="Arial" panose="020B0604020202020204" pitchFamily="34" charset="0"/>
              <a:ea typeface="ＭＳ Ｐゴシック" pitchFamily="34" charset="-128"/>
              <a:cs typeface="Arial" panose="020B0604020202020204" pitchFamily="34" charset="0"/>
            </a:endParaRPr>
          </a:p>
          <a:p>
            <a:pPr eaLnBrk="1" hangingPunct="1">
              <a:buFont typeface="Arial" panose="020B0604020202020204" pitchFamily="34" charset="0"/>
              <a:buChar char="•"/>
            </a:pPr>
            <a:r>
              <a:rPr lang="en-US" altLang="ja-JP" sz="1600" dirty="0">
                <a:latin typeface="Arial" panose="020B0604020202020204" pitchFamily="34" charset="0"/>
                <a:ea typeface="ＭＳ Ｐゴシック" pitchFamily="34" charset="-128"/>
                <a:cs typeface="Arial" panose="020B0604020202020204" pitchFamily="34" charset="0"/>
              </a:rPr>
              <a:t>Cyber Law courses developed and taught for JD, LLM, and MSL programs</a:t>
            </a:r>
          </a:p>
          <a:p>
            <a:pPr lvl="1" eaLnBrk="1" hangingPunct="1">
              <a:buFont typeface="Arial" panose="020B0604020202020204" pitchFamily="34" charset="0"/>
              <a:buChar char="•"/>
            </a:pPr>
            <a:r>
              <a:rPr lang="en-US" altLang="ja-JP" sz="1600" dirty="0">
                <a:latin typeface="Arial" panose="020B0604020202020204" pitchFamily="34" charset="0"/>
                <a:ea typeface="ＭＳ Ｐゴシック" pitchFamily="34" charset="-128"/>
                <a:cs typeface="Arial" panose="020B0604020202020204" pitchFamily="34" charset="0"/>
              </a:rPr>
              <a:t>Law and Policy of Cybersecurity; Cybercrime; International Cybersecurity; NSA and 4</a:t>
            </a:r>
            <a:r>
              <a:rPr lang="en-US" altLang="ja-JP" sz="1600" baseline="30000" dirty="0">
                <a:latin typeface="Arial" panose="020B0604020202020204" pitchFamily="34" charset="0"/>
                <a:ea typeface="ＭＳ Ｐゴシック" pitchFamily="34" charset="-128"/>
                <a:cs typeface="Arial" panose="020B0604020202020204" pitchFamily="34" charset="0"/>
              </a:rPr>
              <a:t>th</a:t>
            </a:r>
            <a:r>
              <a:rPr lang="en-US" altLang="ja-JP" sz="1600" dirty="0">
                <a:latin typeface="Arial" panose="020B0604020202020204" pitchFamily="34" charset="0"/>
                <a:ea typeface="ＭＳ Ｐゴシック" pitchFamily="34" charset="-128"/>
                <a:cs typeface="Arial" panose="020B0604020202020204" pitchFamily="34" charset="0"/>
              </a:rPr>
              <a:t> Amendment; Tech for Lawyers: Cyber Boot Camp.</a:t>
            </a:r>
          </a:p>
          <a:p>
            <a:pPr eaLnBrk="1" hangingPunct="1">
              <a:buFont typeface="Arial" panose="020B0604020202020204" pitchFamily="34" charset="0"/>
              <a:buChar char="•"/>
            </a:pPr>
            <a:r>
              <a:rPr lang="en-US" altLang="ja-JP" sz="1600" dirty="0" smtClean="0">
                <a:latin typeface="Arial" panose="020B0604020202020204" pitchFamily="34" charset="0"/>
                <a:ea typeface="ＭＳ Ｐゴシック" pitchFamily="34" charset="-128"/>
                <a:cs typeface="Arial" panose="020B0604020202020204" pitchFamily="34" charset="0"/>
              </a:rPr>
              <a:t>JD </a:t>
            </a:r>
            <a:r>
              <a:rPr lang="en-US" altLang="ja-JP" sz="1600" dirty="0">
                <a:latin typeface="Arial" panose="020B0604020202020204" pitchFamily="34" charset="0"/>
                <a:ea typeface="ＭＳ Ｐゴシック" pitchFamily="34" charset="-128"/>
                <a:cs typeface="Arial" panose="020B0604020202020204" pitchFamily="34" charset="0"/>
              </a:rPr>
              <a:t>Certificate in Cybersecurity and Crisis Management Law (</a:t>
            </a:r>
            <a:r>
              <a:rPr lang="en-US" altLang="ja-JP" sz="1600" dirty="0" smtClean="0">
                <a:latin typeface="Arial" panose="020B0604020202020204" pitchFamily="34" charset="0"/>
                <a:ea typeface="ＭＳ Ｐゴシック" pitchFamily="34" charset="-128"/>
                <a:cs typeface="Arial" panose="020B0604020202020204" pitchFamily="34" charset="0"/>
              </a:rPr>
              <a:t>Maryland Higher Education Commission </a:t>
            </a:r>
            <a:r>
              <a:rPr lang="en-US" altLang="ja-JP" sz="1600" dirty="0">
                <a:latin typeface="Arial" panose="020B0604020202020204" pitchFamily="34" charset="0"/>
                <a:ea typeface="ＭＳ Ｐゴシック" pitchFamily="34" charset="-128"/>
                <a:cs typeface="Arial" panose="020B0604020202020204" pitchFamily="34" charset="0"/>
              </a:rPr>
              <a:t>approved</a:t>
            </a:r>
            <a:r>
              <a:rPr lang="en-US" altLang="ja-JP" sz="1600" dirty="0" smtClean="0">
                <a:latin typeface="Arial" panose="020B0604020202020204" pitchFamily="34" charset="0"/>
                <a:ea typeface="ＭＳ Ｐゴシック" pitchFamily="34" charset="-128"/>
                <a:cs typeface="Arial" panose="020B0604020202020204" pitchFamily="34" charset="0"/>
              </a:rPr>
              <a:t>)</a:t>
            </a:r>
            <a:endParaRPr lang="en-US" altLang="ja-JP" sz="1600" dirty="0">
              <a:latin typeface="Arial" panose="020B0604020202020204" pitchFamily="34" charset="0"/>
              <a:ea typeface="ＭＳ Ｐゴシック" pitchFamily="34" charset="-128"/>
              <a:cs typeface="Arial" panose="020B0604020202020204" pitchFamily="34" charset="0"/>
            </a:endParaRPr>
          </a:p>
          <a:p>
            <a:pPr eaLnBrk="1" hangingPunct="1">
              <a:buFont typeface="Arial" panose="020B0604020202020204" pitchFamily="34" charset="0"/>
              <a:buChar char="•"/>
            </a:pPr>
            <a:r>
              <a:rPr lang="en-US" altLang="ja-JP" sz="1600" dirty="0">
                <a:latin typeface="Arial" panose="020B0604020202020204" pitchFamily="34" charset="0"/>
                <a:ea typeface="ＭＳ Ｐゴシック" pitchFamily="34" charset="-128"/>
                <a:cs typeface="Arial" panose="020B0604020202020204" pitchFamily="34" charset="0"/>
              </a:rPr>
              <a:t>Dual Degree MOU and credit transfer agreement with UMBC providing law and technology </a:t>
            </a:r>
            <a:r>
              <a:rPr lang="en-US" altLang="ja-JP" sz="1600" dirty="0" smtClean="0">
                <a:latin typeface="Arial" panose="020B0604020202020204" pitchFamily="34" charset="0"/>
                <a:ea typeface="ＭＳ Ｐゴシック" pitchFamily="34" charset="-128"/>
                <a:cs typeface="Arial" panose="020B0604020202020204" pitchFamily="34" charset="0"/>
              </a:rPr>
              <a:t>degrees</a:t>
            </a:r>
            <a:endParaRPr lang="en-US" altLang="ja-JP" sz="1600" dirty="0">
              <a:latin typeface="Arial" panose="020B0604020202020204" pitchFamily="34" charset="0"/>
              <a:ea typeface="ＭＳ Ｐゴシック" pitchFamily="34" charset="-128"/>
              <a:cs typeface="Arial" panose="020B0604020202020204" pitchFamily="34" charset="0"/>
            </a:endParaRPr>
          </a:p>
          <a:p>
            <a:pPr eaLnBrk="1" hangingPunct="1">
              <a:buFont typeface="Arial" panose="020B0604020202020204" pitchFamily="34" charset="0"/>
              <a:buChar char="•"/>
            </a:pPr>
            <a:r>
              <a:rPr lang="en-US" altLang="ja-JP" sz="1600" dirty="0">
                <a:latin typeface="Arial" panose="020B0604020202020204" pitchFamily="34" charset="0"/>
                <a:ea typeface="ＭＳ Ｐゴシック" pitchFamily="34" charset="-128"/>
                <a:cs typeface="Arial" panose="020B0604020202020204" pitchFamily="34" charset="0"/>
              </a:rPr>
              <a:t>JD cyber graduates go to work in government and private sector (e.g. NSA Legal Honors Program, FCC, Deloitte, Under </a:t>
            </a:r>
            <a:r>
              <a:rPr lang="en-US" altLang="ja-JP" sz="1600" dirty="0" err="1">
                <a:latin typeface="Arial" panose="020B0604020202020204" pitchFamily="34" charset="0"/>
                <a:ea typeface="ＭＳ Ｐゴシック" pitchFamily="34" charset="-128"/>
                <a:cs typeface="Arial" panose="020B0604020202020204" pitchFamily="34" charset="0"/>
              </a:rPr>
              <a:t>Armour</a:t>
            </a:r>
            <a:r>
              <a:rPr lang="en-US" altLang="ja-JP" sz="1600" dirty="0">
                <a:latin typeface="Arial" panose="020B0604020202020204" pitchFamily="34" charset="0"/>
                <a:ea typeface="ＭＳ Ｐゴシック" pitchFamily="34" charset="-128"/>
                <a:cs typeface="Arial" panose="020B0604020202020204" pitchFamily="34" charset="0"/>
              </a:rPr>
              <a:t>)</a:t>
            </a:r>
          </a:p>
          <a:p>
            <a:pPr marL="457200" lvl="1" indent="0" eaLnBrk="1" hangingPunct="1">
              <a:buNone/>
            </a:pPr>
            <a:endParaRPr lang="en-US" altLang="ja-JP" sz="1600" dirty="0">
              <a:latin typeface="Arial" panose="020B0604020202020204" pitchFamily="34" charset="0"/>
              <a:ea typeface="ＭＳ Ｐゴシック" pitchFamily="34" charset="-128"/>
              <a:cs typeface="Arial" panose="020B0604020202020204" pitchFamily="34" charset="0"/>
            </a:endParaRPr>
          </a:p>
          <a:p>
            <a:pPr marL="0" indent="0" eaLnBrk="1" hangingPunct="1">
              <a:buNone/>
            </a:pPr>
            <a:r>
              <a:rPr lang="en-US" altLang="en-US" sz="1600" b="1" dirty="0" smtClean="0">
                <a:latin typeface="Arial" panose="020B0604020202020204" pitchFamily="34" charset="0"/>
                <a:ea typeface="ＭＳ Ｐゴシック" pitchFamily="34" charset="-128"/>
                <a:cs typeface="Arial" panose="020B0604020202020204" pitchFamily="34" charset="0"/>
              </a:rPr>
              <a:t>Client Project </a:t>
            </a:r>
            <a:r>
              <a:rPr lang="en-US" altLang="en-US" sz="1600" b="1" dirty="0">
                <a:latin typeface="Arial" panose="020B0604020202020204" pitchFamily="34" charset="0"/>
                <a:ea typeface="ＭＳ Ｐゴシック" pitchFamily="34" charset="-128"/>
                <a:cs typeface="Arial" panose="020B0604020202020204" pitchFamily="34" charset="0"/>
              </a:rPr>
              <a:t>Highlights</a:t>
            </a:r>
          </a:p>
          <a:p>
            <a:pPr marL="0" indent="0" eaLnBrk="1" hangingPunct="1">
              <a:buNone/>
            </a:pPr>
            <a:endParaRPr lang="en-US" altLang="en-US" sz="1600" dirty="0">
              <a:latin typeface="Arial" panose="020B0604020202020204" pitchFamily="34" charset="0"/>
              <a:ea typeface="ＭＳ Ｐゴシック" pitchFamily="34" charset="-128"/>
              <a:cs typeface="Arial" panose="020B0604020202020204" pitchFamily="34" charset="0"/>
            </a:endParaRPr>
          </a:p>
          <a:p>
            <a:pPr eaLnBrk="1" hangingPunct="1">
              <a:buFont typeface="Arial" panose="020B0604020202020204" pitchFamily="34" charset="0"/>
              <a:buChar char="•"/>
            </a:pPr>
            <a:r>
              <a:rPr lang="en-US" altLang="ja-JP" sz="1600" dirty="0">
                <a:latin typeface="Arial" panose="020B0604020202020204" pitchFamily="34" charset="0"/>
                <a:ea typeface="ＭＳ Ｐゴシック" pitchFamily="34" charset="-128"/>
                <a:cs typeface="Arial" panose="020B0604020202020204" pitchFamily="34" charset="0"/>
              </a:rPr>
              <a:t>Cyber Incident Response Planning for Montgomery, Prince George’s, and Anne Arundel </a:t>
            </a:r>
            <a:r>
              <a:rPr lang="en-US" altLang="ja-JP" sz="1600" dirty="0" smtClean="0">
                <a:latin typeface="Arial" panose="020B0604020202020204" pitchFamily="34" charset="0"/>
                <a:ea typeface="ＭＳ Ｐゴシック" pitchFamily="34" charset="-128"/>
                <a:cs typeface="Arial" panose="020B0604020202020204" pitchFamily="34" charset="0"/>
              </a:rPr>
              <a:t>Counties</a:t>
            </a:r>
            <a:endParaRPr lang="en-US" altLang="ja-JP" sz="1600" dirty="0">
              <a:latin typeface="Arial" panose="020B0604020202020204" pitchFamily="34" charset="0"/>
              <a:ea typeface="ＭＳ Ｐゴシック" pitchFamily="34" charset="-128"/>
              <a:cs typeface="Arial" panose="020B0604020202020204" pitchFamily="34" charset="0"/>
            </a:endParaRPr>
          </a:p>
          <a:p>
            <a:pPr eaLnBrk="1" hangingPunct="1">
              <a:buFont typeface="Arial" panose="020B0604020202020204" pitchFamily="34" charset="0"/>
              <a:buChar char="•"/>
            </a:pPr>
            <a:r>
              <a:rPr lang="en-US" altLang="en-US" sz="1600" dirty="0">
                <a:latin typeface="Arial" panose="020B0604020202020204" pitchFamily="34" charset="0"/>
                <a:ea typeface="ＭＳ Ｐゴシック" pitchFamily="34" charset="-128"/>
                <a:cs typeface="Arial" panose="020B0604020202020204" pitchFamily="34" charset="0"/>
              </a:rPr>
              <a:t>National Security </a:t>
            </a:r>
            <a:r>
              <a:rPr lang="en-US" altLang="en-US" sz="1600" dirty="0" smtClean="0">
                <a:latin typeface="Arial" panose="020B0604020202020204" pitchFamily="34" charset="0"/>
                <a:ea typeface="ＭＳ Ｐゴシック" pitchFamily="34" charset="-128"/>
                <a:cs typeface="Arial" panose="020B0604020202020204" pitchFamily="34" charset="0"/>
              </a:rPr>
              <a:t>Agency: Developed </a:t>
            </a:r>
            <a:r>
              <a:rPr lang="en-US" altLang="en-US" sz="1600" dirty="0">
                <a:latin typeface="Arial" panose="020B0604020202020204" pitchFamily="34" charset="0"/>
                <a:ea typeface="ＭＳ Ｐゴシック" pitchFamily="34" charset="-128"/>
                <a:cs typeface="Arial" panose="020B0604020202020204" pitchFamily="34" charset="0"/>
              </a:rPr>
              <a:t>a cyber law curriculum used by current and future cybersecurity professionals</a:t>
            </a:r>
          </a:p>
          <a:p>
            <a:endParaRPr lang="en-US" sz="1400" dirty="0">
              <a:latin typeface="Arial" panose="020B0604020202020204" pitchFamily="34" charset="0"/>
              <a:cs typeface="Arial" panose="020B0604020202020204" pitchFamily="34" charset="0"/>
            </a:endParaRPr>
          </a:p>
        </p:txBody>
      </p:sp>
      <p:sp>
        <p:nvSpPr>
          <p:cNvPr id="8" name="Date Placeholder 7"/>
          <p:cNvSpPr>
            <a:spLocks noGrp="1"/>
          </p:cNvSpPr>
          <p:nvPr>
            <p:ph type="dt" sz="half" idx="10"/>
          </p:nvPr>
        </p:nvSpPr>
        <p:spPr/>
        <p:txBody>
          <a:bodyPr/>
          <a:lstStyle/>
          <a:p>
            <a:pPr>
              <a:defRPr/>
            </a:pPr>
            <a:r>
              <a:rPr lang="en-US" smtClean="0"/>
              <a:t>5/12/2022</a:t>
            </a:r>
            <a:endParaRPr lang="en-US"/>
          </a:p>
        </p:txBody>
      </p:sp>
    </p:spTree>
    <p:extLst>
      <p:ext uri="{BB962C8B-B14F-4D97-AF65-F5344CB8AC3E}">
        <p14:creationId xmlns:p14="http://schemas.microsoft.com/office/powerpoint/2010/main" val="289079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Publications &amp; Media\Templates and Logos\PowerPoint Slides\CHHS.PowerPt_Bkgd1.jpg"/>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1A33FDD4-A91C-4747-9E71-29A119E18D06}" type="slidenum">
              <a:rPr lang="en-US" smtClean="0">
                <a:latin typeface="Arial" panose="020B0604020202020204" pitchFamily="34" charset="0"/>
                <a:cs typeface="Arial" panose="020B0604020202020204" pitchFamily="34" charset="0"/>
              </a:rPr>
              <a:pPr>
                <a:defRPr/>
              </a:pPr>
              <a:t>12</a:t>
            </a:fld>
            <a:endParaRPr lang="en-US" dirty="0">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838200" y="1417639"/>
            <a:ext cx="10820400" cy="4525963"/>
          </a:xfrm>
        </p:spPr>
        <p:txBody>
          <a:bodyPr/>
          <a:lstStyle/>
          <a:p>
            <a:r>
              <a:rPr lang="en-US" sz="2000" dirty="0">
                <a:latin typeface="Arial" panose="020B0604020202020204" pitchFamily="34" charset="0"/>
                <a:cs typeface="Arial" panose="020B0604020202020204" pitchFamily="34" charset="0"/>
              </a:rPr>
              <a:t>CHHS researched and wrote “Transit and Emerging Infectious Disease Outbreaks: Legal Issues</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for the National Academies of Science, Transportation Research Board. The legal digest of fifty states’ transit and public health laws focuses on specific transit response measures during an </a:t>
            </a:r>
            <a:r>
              <a:rPr lang="en-US" sz="2000" dirty="0" smtClean="0">
                <a:latin typeface="Arial" panose="020B0604020202020204" pitchFamily="34" charset="0"/>
                <a:cs typeface="Arial" panose="020B0604020202020204" pitchFamily="34" charset="0"/>
              </a:rPr>
              <a:t>Emerging Infectious Disease </a:t>
            </a:r>
            <a:r>
              <a:rPr lang="en-US" sz="2000" dirty="0">
                <a:latin typeface="Arial" panose="020B0604020202020204" pitchFamily="34" charset="0"/>
                <a:cs typeface="Arial" panose="020B0604020202020204" pitchFamily="34" charset="0"/>
              </a:rPr>
              <a:t>outbreak.</a:t>
            </a:r>
          </a:p>
          <a:p>
            <a:r>
              <a:rPr lang="en-US" sz="2000" dirty="0">
                <a:latin typeface="Arial" panose="020B0604020202020204" pitchFamily="34" charset="0"/>
                <a:cs typeface="Arial" panose="020B0604020202020204" pitchFamily="34" charset="0"/>
              </a:rPr>
              <a:t>Updated the Maryland Department of Health’s Public Health Emergency Legal Preparedness Handbook, which CHHS originally wrote for MDH in 2010. </a:t>
            </a:r>
          </a:p>
          <a:p>
            <a:r>
              <a:rPr lang="en-US" sz="2000" dirty="0">
                <a:latin typeface="Arial" panose="020B0604020202020204" pitchFamily="34" charset="0"/>
                <a:cs typeface="Arial" panose="020B0604020202020204" pitchFamily="34" charset="0"/>
              </a:rPr>
              <a:t>In collaboration with the Association of State and Territorial Health Officials (ASTHO), CHHS developed two toolkits addressing the topics of emergency drug shortages and issues related to altered standards of care during emergencies.</a:t>
            </a:r>
          </a:p>
        </p:txBody>
      </p:sp>
      <p:sp>
        <p:nvSpPr>
          <p:cNvPr id="11" name="Title 1"/>
          <p:cNvSpPr>
            <a:spLocks noGrp="1"/>
          </p:cNvSpPr>
          <p:nvPr>
            <p:ph type="title"/>
          </p:nvPr>
        </p:nvSpPr>
        <p:spPr>
          <a:xfrm>
            <a:off x="1981200" y="503239"/>
            <a:ext cx="8229600" cy="501650"/>
          </a:xfrm>
        </p:spPr>
        <p:txBody>
          <a:bodyPr/>
          <a:lstStyle/>
          <a:p>
            <a:r>
              <a:rPr lang="en-US" sz="3200" dirty="0">
                <a:latin typeface="Arial" panose="020B0604020202020204" pitchFamily="34" charset="0"/>
                <a:cs typeface="Arial" pitchFamily="34" charset="0"/>
              </a:rPr>
              <a:t>Public Health Legal Work</a:t>
            </a:r>
          </a:p>
        </p:txBody>
      </p:sp>
      <p:sp>
        <p:nvSpPr>
          <p:cNvPr id="4" name="Date Placeholder 3"/>
          <p:cNvSpPr>
            <a:spLocks noGrp="1"/>
          </p:cNvSpPr>
          <p:nvPr>
            <p:ph type="dt" sz="half" idx="10"/>
          </p:nvPr>
        </p:nvSpPr>
        <p:spPr/>
        <p:txBody>
          <a:bodyPr/>
          <a:lstStyle/>
          <a:p>
            <a:pPr>
              <a:defRPr/>
            </a:pPr>
            <a:r>
              <a:rPr lang="en-US" smtClean="0"/>
              <a:t>5/12/2022</a:t>
            </a:r>
            <a:endParaRPr lang="en-US"/>
          </a:p>
        </p:txBody>
      </p:sp>
    </p:spTree>
    <p:extLst>
      <p:ext uri="{BB962C8B-B14F-4D97-AF65-F5344CB8AC3E}">
        <p14:creationId xmlns:p14="http://schemas.microsoft.com/office/powerpoint/2010/main" val="4158360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Publications &amp; Media\Templates and Logos\PowerPoint Slides\CHHS.PowerPt_Bkgd1.jpg"/>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1A33FDD4-A91C-4747-9E71-29A119E18D06}" type="slidenum">
              <a:rPr lang="en-US" smtClean="0">
                <a:latin typeface="Arial" panose="020B0604020202020204" pitchFamily="34" charset="0"/>
                <a:cs typeface="Arial" panose="020B0604020202020204" pitchFamily="34" charset="0"/>
              </a:rPr>
              <a:pPr>
                <a:defRPr/>
              </a:pPr>
              <a:t>13</a:t>
            </a:fld>
            <a:endParaRPr lang="en-US" dirty="0">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838200" y="1287463"/>
            <a:ext cx="10820400" cy="4525963"/>
          </a:xfrm>
        </p:spPr>
        <p:txBody>
          <a:bodyPr/>
          <a:lstStyle/>
          <a:p>
            <a:r>
              <a:rPr lang="en-US" sz="2000" dirty="0">
                <a:latin typeface="Arial" panose="020B0604020202020204" pitchFamily="34" charset="0"/>
                <a:cs typeface="Arial" panose="020B0604020202020204" pitchFamily="34" charset="0"/>
              </a:rPr>
              <a:t>CHHS assisted an International Airport in the U.S. as it drafted initial response policies and procedures in March/April 2020 for novel legal questions posed by </a:t>
            </a:r>
            <a:r>
              <a:rPr lang="en-US" sz="2000" dirty="0" smtClean="0">
                <a:latin typeface="Arial" panose="020B0604020202020204" pitchFamily="34" charset="0"/>
                <a:cs typeface="Arial" panose="020B0604020202020204" pitchFamily="34" charset="0"/>
              </a:rPr>
              <a:t>COVID </a:t>
            </a:r>
            <a:r>
              <a:rPr lang="en-US" sz="2000" dirty="0">
                <a:latin typeface="Arial" panose="020B0604020202020204" pitchFamily="34" charset="0"/>
                <a:cs typeface="Arial" panose="020B0604020202020204" pitchFamily="34" charset="0"/>
              </a:rPr>
              <a:t>and travel. </a:t>
            </a:r>
          </a:p>
          <a:p>
            <a:r>
              <a:rPr lang="en-US" sz="2000" dirty="0">
                <a:latin typeface="Arial" panose="020B0604020202020204" pitchFamily="34" charset="0"/>
                <a:cs typeface="Arial" panose="020B0604020202020204" pitchFamily="34" charset="0"/>
              </a:rPr>
              <a:t>Participated </a:t>
            </a:r>
            <a:r>
              <a:rPr lang="en-US" sz="2000" dirty="0" smtClean="0">
                <a:latin typeface="Arial" panose="020B0604020202020204" pitchFamily="34" charset="0"/>
                <a:cs typeface="Arial" panose="020B0604020202020204" pitchFamily="34" charset="0"/>
              </a:rPr>
              <a:t>in Maryland </a:t>
            </a:r>
            <a:r>
              <a:rPr lang="en-US" sz="2000" dirty="0">
                <a:latin typeface="Arial" panose="020B0604020202020204" pitchFamily="34" charset="0"/>
                <a:cs typeface="Arial" panose="020B0604020202020204" pitchFamily="34" charset="0"/>
              </a:rPr>
              <a:t>Attorney General Brian Frosh's Covid-19 Access to Justice Task Force to ensure Maryland residents were able to access needed services during the pandemic</a:t>
            </a:r>
            <a:r>
              <a:rPr lang="en-US" sz="2000" dirty="0" smtClean="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Spoke to various organizations, including the Maryland State Bar Association, attorney work groups, county commerce organizations, and others about short- and long-term implications of the virus, stay-at-home orders, quarantine and isolation orders, vaccine mandates, and mask requirements, among other issues.</a:t>
            </a:r>
          </a:p>
          <a:p>
            <a:r>
              <a:rPr lang="en-US" sz="2000" dirty="0">
                <a:latin typeface="Arial" panose="020B0604020202020204" pitchFamily="34" charset="0"/>
                <a:cs typeface="Arial" panose="020B0604020202020204" pitchFamily="34" charset="0"/>
              </a:rPr>
              <a:t>Supported the Washington Suburban Sanitary Commission’s (WSSC) </a:t>
            </a:r>
            <a:r>
              <a:rPr lang="en-US" sz="2000" dirty="0" smtClean="0">
                <a:latin typeface="Arial" panose="020B0604020202020204" pitchFamily="34" charset="0"/>
                <a:cs typeface="Arial" panose="020B0604020202020204" pitchFamily="34" charset="0"/>
              </a:rPr>
              <a:t>COVID response</a:t>
            </a:r>
            <a:r>
              <a:rPr lang="en-US" sz="2000" dirty="0">
                <a:latin typeface="Arial" panose="020B0604020202020204" pitchFamily="34" charset="0"/>
                <a:cs typeface="Arial" panose="020B0604020202020204" pitchFamily="34" charset="0"/>
              </a:rPr>
              <a:t>. </a:t>
            </a:r>
          </a:p>
          <a:p>
            <a:r>
              <a:rPr lang="en-US" sz="2000" dirty="0" smtClean="0">
                <a:latin typeface="Arial" panose="020B0604020202020204" pitchFamily="34" charset="0"/>
                <a:cs typeface="Arial" panose="020B0604020202020204" pitchFamily="34" charset="0"/>
              </a:rPr>
              <a:t>Staff </a:t>
            </a:r>
            <a:r>
              <a:rPr lang="en-US" sz="2000" dirty="0">
                <a:latin typeface="Arial" panose="020B0604020202020204" pitchFamily="34" charset="0"/>
                <a:cs typeface="Arial" panose="020B0604020202020204" pitchFamily="34" charset="0"/>
              </a:rPr>
              <a:t>wrote articles on novel law and policy issues, including Governors’ powers and comparing states’ emergency declarations, as well as </a:t>
            </a:r>
            <a:r>
              <a:rPr lang="en-US" sz="2000" dirty="0" smtClean="0">
                <a:latin typeface="Arial" panose="020B0604020202020204" pitchFamily="34" charset="0"/>
                <a:cs typeface="Arial" panose="020B0604020202020204" pitchFamily="34" charset="0"/>
              </a:rPr>
              <a:t>COVID’s </a:t>
            </a:r>
            <a:r>
              <a:rPr lang="en-US" sz="2000" dirty="0">
                <a:latin typeface="Arial" panose="020B0604020202020204" pitchFamily="34" charset="0"/>
                <a:cs typeface="Arial" panose="020B0604020202020204" pitchFamily="34" charset="0"/>
              </a:rPr>
              <a:t>impact mental health on emergency management and response workers. </a:t>
            </a:r>
          </a:p>
          <a:p>
            <a:r>
              <a:rPr lang="en-US" sz="2000" i="1" dirty="0" err="1">
                <a:latin typeface="Arial" panose="020B0604020202020204" pitchFamily="34" charset="0"/>
                <a:cs typeface="Arial" panose="020B0604020202020204" pitchFamily="34" charset="0"/>
              </a:rPr>
              <a:t>Hotwash</a:t>
            </a:r>
            <a:r>
              <a:rPr lang="en-US" sz="2000" dirty="0">
                <a:latin typeface="Arial" panose="020B0604020202020204" pitchFamily="34" charset="0"/>
                <a:cs typeface="Arial" panose="020B0604020202020204" pitchFamily="34" charset="0"/>
              </a:rPr>
              <a:t>, CHHS’ podcast, focused on the </a:t>
            </a:r>
            <a:r>
              <a:rPr lang="en-US" sz="2000" dirty="0" smtClean="0">
                <a:latin typeface="Arial" panose="020B0604020202020204" pitchFamily="34" charset="0"/>
                <a:cs typeface="Arial" panose="020B0604020202020204" pitchFamily="34" charset="0"/>
              </a:rPr>
              <a:t>COVID-19 </a:t>
            </a:r>
            <a:r>
              <a:rPr lang="en-US" sz="2000" dirty="0">
                <a:latin typeface="Arial" panose="020B0604020202020204" pitchFamily="34" charset="0"/>
                <a:cs typeface="Arial" panose="020B0604020202020204" pitchFamily="34" charset="0"/>
              </a:rPr>
              <a:t>pandemic response nationally and internationally.</a:t>
            </a:r>
          </a:p>
          <a:p>
            <a:endParaRPr lang="en-US" sz="2000"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1524000" y="503238"/>
            <a:ext cx="9144000" cy="501652"/>
          </a:xfrm>
        </p:spPr>
        <p:txBody>
          <a:bodyPr/>
          <a:lstStyle/>
          <a:p>
            <a:r>
              <a:rPr lang="en-US" sz="3200" dirty="0" smtClean="0">
                <a:latin typeface="Arial" panose="020B0604020202020204" pitchFamily="34" charset="0"/>
                <a:cs typeface="Arial" pitchFamily="34" charset="0"/>
              </a:rPr>
              <a:t>COVID-19 Public Health Planning and Response</a:t>
            </a:r>
            <a:endParaRPr lang="en-US" sz="3200" dirty="0">
              <a:latin typeface="Arial" panose="020B0604020202020204" pitchFamily="34" charset="0"/>
              <a:cs typeface="Arial" pitchFamily="34" charset="0"/>
            </a:endParaRPr>
          </a:p>
        </p:txBody>
      </p:sp>
      <p:sp>
        <p:nvSpPr>
          <p:cNvPr id="4" name="Date Placeholder 3"/>
          <p:cNvSpPr>
            <a:spLocks noGrp="1"/>
          </p:cNvSpPr>
          <p:nvPr>
            <p:ph type="dt" sz="half" idx="10"/>
          </p:nvPr>
        </p:nvSpPr>
        <p:spPr/>
        <p:txBody>
          <a:bodyPr/>
          <a:lstStyle/>
          <a:p>
            <a:pPr>
              <a:defRPr/>
            </a:pPr>
            <a:r>
              <a:rPr lang="en-US" smtClean="0"/>
              <a:t>5/12/2022</a:t>
            </a:r>
            <a:endParaRPr lang="en-US"/>
          </a:p>
        </p:txBody>
      </p:sp>
    </p:spTree>
    <p:extLst>
      <p:ext uri="{BB962C8B-B14F-4D97-AF65-F5344CB8AC3E}">
        <p14:creationId xmlns:p14="http://schemas.microsoft.com/office/powerpoint/2010/main" val="3434452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Publications &amp; Media\Templates and Logos\PowerPoint Slides\CHHS.PowerPt_Bkgd1.jpg"/>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1A33FDD4-A91C-4747-9E71-29A119E18D06}" type="slidenum">
              <a:rPr lang="en-US" smtClean="0">
                <a:latin typeface="Arial" panose="020B0604020202020204" pitchFamily="34" charset="0"/>
                <a:cs typeface="Arial" panose="020B0604020202020204" pitchFamily="34" charset="0"/>
              </a:rPr>
              <a:pPr>
                <a:defRPr/>
              </a:pPr>
              <a:t>14</a:t>
            </a:fld>
            <a:endParaRPr lang="en-US" dirty="0">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838200" y="1417639"/>
            <a:ext cx="10820400" cy="4525963"/>
          </a:xfrm>
        </p:spPr>
        <p:txBody>
          <a:bodyPr/>
          <a:lstStyle/>
          <a:p>
            <a:r>
              <a:rPr lang="en-US" sz="2000" dirty="0">
                <a:latin typeface="Arial" panose="020B0604020202020204" pitchFamily="34" charset="0"/>
                <a:cs typeface="Arial" panose="020B0604020202020204" pitchFamily="34" charset="0"/>
              </a:rPr>
              <a:t>CHHS </a:t>
            </a:r>
            <a:r>
              <a:rPr lang="en-US" sz="2000" dirty="0" smtClean="0">
                <a:latin typeface="Arial" panose="020B0604020202020204" pitchFamily="34" charset="0"/>
                <a:cs typeface="Arial" panose="020B0604020202020204" pitchFamily="34" charset="0"/>
              </a:rPr>
              <a:t>staff </a:t>
            </a:r>
            <a:r>
              <a:rPr lang="en-US" sz="2000" dirty="0">
                <a:latin typeface="Arial" panose="020B0604020202020204" pitchFamily="34" charset="0"/>
                <a:cs typeface="Arial" panose="020B0604020202020204" pitchFamily="34" charset="0"/>
              </a:rPr>
              <a:t>assisted local health departments with initial response, from PPE allocation and distribution to testing and vaccine site set up and implementation, including in Baltimore City, Montgomery County, and Prince George’s County.</a:t>
            </a:r>
          </a:p>
          <a:p>
            <a:r>
              <a:rPr lang="en-US" sz="2000" dirty="0">
                <a:latin typeface="Arial" panose="020B0604020202020204" pitchFamily="34" charset="0"/>
                <a:cs typeface="Arial" panose="020B0604020202020204" pitchFamily="34" charset="0"/>
              </a:rPr>
              <a:t>Eight of these CHHS </a:t>
            </a:r>
            <a:r>
              <a:rPr lang="en-US" sz="2000" dirty="0" smtClean="0">
                <a:latin typeface="Arial" panose="020B0604020202020204" pitchFamily="34" charset="0"/>
                <a:cs typeface="Arial" panose="020B0604020202020204" pitchFamily="34" charset="0"/>
              </a:rPr>
              <a:t>staff </a:t>
            </a:r>
            <a:r>
              <a:rPr lang="en-US" sz="2000" dirty="0">
                <a:latin typeface="Arial" panose="020B0604020202020204" pitchFamily="34" charset="0"/>
                <a:cs typeface="Arial" panose="020B0604020202020204" pitchFamily="34" charset="0"/>
              </a:rPr>
              <a:t>were </a:t>
            </a:r>
            <a:r>
              <a:rPr lang="en-US" sz="2000" dirty="0" smtClean="0">
                <a:latin typeface="Arial" panose="020B0604020202020204" pitchFamily="34" charset="0"/>
                <a:cs typeface="Arial" panose="020B0604020202020204" pitchFamily="34" charset="0"/>
              </a:rPr>
              <a:t>chosen </a:t>
            </a:r>
            <a:r>
              <a:rPr lang="en-US" sz="2000" dirty="0">
                <a:latin typeface="Arial" panose="020B0604020202020204" pitchFamily="34" charset="0"/>
                <a:cs typeface="Arial" panose="020B0604020202020204" pitchFamily="34" charset="0"/>
              </a:rPr>
              <a:t>as UMB Champions of Excellence: Hassan Sheikh, Jihane Ambrose, Joseph Corona, Samantha Durbin, Patrick Fleming, Ian Hamilton, Netta Squires, and Kimberly Stinchcomb.</a:t>
            </a:r>
          </a:p>
          <a:p>
            <a:r>
              <a:rPr lang="en-US" sz="2000" dirty="0">
                <a:latin typeface="Arial" panose="020B0604020202020204" pitchFamily="34" charset="0"/>
                <a:cs typeface="Arial" panose="020B0604020202020204" pitchFamily="34" charset="0"/>
              </a:rPr>
              <a:t>CHHS </a:t>
            </a:r>
            <a:r>
              <a:rPr lang="en-US" sz="2000" dirty="0" smtClean="0">
                <a:latin typeface="Arial" panose="020B0604020202020204" pitchFamily="34" charset="0"/>
                <a:cs typeface="Arial" panose="020B0604020202020204" pitchFamily="34" charset="0"/>
              </a:rPr>
              <a:t>Staff </a:t>
            </a:r>
            <a:r>
              <a:rPr lang="en-US" sz="2000" dirty="0">
                <a:latin typeface="Arial" panose="020B0604020202020204" pitchFamily="34" charset="0"/>
                <a:cs typeface="Arial" panose="020B0604020202020204" pitchFamily="34" charset="0"/>
              </a:rPr>
              <a:t>continue to support longer-term response and recovery at the local and agency level. </a:t>
            </a:r>
          </a:p>
          <a:p>
            <a:endParaRPr lang="en-US" sz="2000"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1524000" y="503238"/>
            <a:ext cx="9144000" cy="501652"/>
          </a:xfrm>
        </p:spPr>
        <p:txBody>
          <a:bodyPr/>
          <a:lstStyle/>
          <a:p>
            <a:r>
              <a:rPr lang="en-US" sz="3200" dirty="0" smtClean="0">
                <a:latin typeface="Arial" panose="020B0604020202020204" pitchFamily="34" charset="0"/>
                <a:cs typeface="Arial" pitchFamily="34" charset="0"/>
              </a:rPr>
              <a:t>COVID-19 Public Health Planning and Response</a:t>
            </a:r>
            <a:endParaRPr lang="en-US" sz="3200" dirty="0">
              <a:latin typeface="Arial" panose="020B0604020202020204" pitchFamily="34" charset="0"/>
              <a:cs typeface="Arial" pitchFamily="34" charset="0"/>
            </a:endParaRPr>
          </a:p>
        </p:txBody>
      </p:sp>
      <p:sp>
        <p:nvSpPr>
          <p:cNvPr id="4" name="Date Placeholder 3"/>
          <p:cNvSpPr>
            <a:spLocks noGrp="1"/>
          </p:cNvSpPr>
          <p:nvPr>
            <p:ph type="dt" sz="half" idx="10"/>
          </p:nvPr>
        </p:nvSpPr>
        <p:spPr/>
        <p:txBody>
          <a:bodyPr/>
          <a:lstStyle/>
          <a:p>
            <a:pPr>
              <a:defRPr/>
            </a:pPr>
            <a:r>
              <a:rPr lang="en-US" smtClean="0"/>
              <a:t>5/12/2022</a:t>
            </a:r>
            <a:endParaRPr lang="en-US"/>
          </a:p>
        </p:txBody>
      </p:sp>
    </p:spTree>
    <p:extLst>
      <p:ext uri="{BB962C8B-B14F-4D97-AF65-F5344CB8AC3E}">
        <p14:creationId xmlns:p14="http://schemas.microsoft.com/office/powerpoint/2010/main" val="3371988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Publications &amp; Media\Templates and Logos\PowerPoint Slides\CHHS.PowerPt_Bkgd1.jpg">
            <a:extLst>
              <a:ext uri="{FF2B5EF4-FFF2-40B4-BE49-F238E27FC236}">
                <a16:creationId xmlns:a16="http://schemas.microsoft.com/office/drawing/2014/main" id="{71D99C7E-A907-43FD-A383-77114C83D3EE}"/>
              </a:ext>
            </a:extLst>
          </p:cNvPr>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a:extLst>
              <a:ext uri="{FF2B5EF4-FFF2-40B4-BE49-F238E27FC236}">
                <a16:creationId xmlns:a16="http://schemas.microsoft.com/office/drawing/2014/main" id="{052A2692-19C8-494A-BD9C-FE984B0DBB41}"/>
              </a:ext>
            </a:extLst>
          </p:cNvPr>
          <p:cNvSpPr>
            <a:spLocks noGrp="1"/>
          </p:cNvSpPr>
          <p:nvPr>
            <p:ph type="title"/>
          </p:nvPr>
        </p:nvSpPr>
        <p:spPr/>
        <p:txBody>
          <a:bodyPr/>
          <a:lstStyle/>
          <a:p>
            <a:r>
              <a:rPr lang="en-US" sz="3200" dirty="0" smtClean="0">
                <a:latin typeface="Arial" panose="020B0604020202020204" pitchFamily="34" charset="0"/>
                <a:cs typeface="Arial" panose="020B0604020202020204" pitchFamily="34" charset="0"/>
              </a:rPr>
              <a:t>Centers for Medicare &amp; Medicaid Services (CMS) Emergency Preparedness </a:t>
            </a:r>
            <a:r>
              <a:rPr lang="en-US" sz="3200" dirty="0">
                <a:latin typeface="Arial" panose="020B0604020202020204" pitchFamily="34" charset="0"/>
                <a:cs typeface="Arial" panose="020B0604020202020204" pitchFamily="34" charset="0"/>
              </a:rPr>
              <a:t>Rule and Nursing Homes</a:t>
            </a:r>
          </a:p>
        </p:txBody>
      </p:sp>
      <p:sp>
        <p:nvSpPr>
          <p:cNvPr id="3" name="Content Placeholder 2">
            <a:extLst>
              <a:ext uri="{FF2B5EF4-FFF2-40B4-BE49-F238E27FC236}">
                <a16:creationId xmlns:a16="http://schemas.microsoft.com/office/drawing/2014/main" id="{CBF4CF5E-0505-4D19-B8D7-A1E57C3EF019}"/>
              </a:ext>
            </a:extLst>
          </p:cNvPr>
          <p:cNvSpPr>
            <a:spLocks noGrp="1"/>
          </p:cNvSpPr>
          <p:nvPr>
            <p:ph idx="1"/>
          </p:nvPr>
        </p:nvSpPr>
        <p:spPr>
          <a:xfrm>
            <a:off x="914400" y="1600201"/>
            <a:ext cx="10363200" cy="4525963"/>
          </a:xfrm>
        </p:spPr>
        <p:txBody>
          <a:bodyPr/>
          <a:lstStyle/>
          <a:p>
            <a:r>
              <a:rPr lang="en-US" sz="2000" dirty="0">
                <a:latin typeface="Arial" panose="020B0604020202020204" pitchFamily="34" charset="0"/>
                <a:cs typeface="Arial" panose="020B0604020202020204" pitchFamily="34" charset="0"/>
              </a:rPr>
              <a:t>In 2019, </a:t>
            </a:r>
            <a:r>
              <a:rPr lang="en-US" sz="2000" dirty="0" smtClean="0">
                <a:latin typeface="Arial" panose="020B0604020202020204" pitchFamily="34" charset="0"/>
                <a:cs typeface="Arial" panose="020B0604020202020204" pitchFamily="34" charset="0"/>
              </a:rPr>
              <a:t>CHHS conducted </a:t>
            </a:r>
            <a:r>
              <a:rPr lang="en-US" sz="2000" dirty="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pro bono pilot </a:t>
            </a:r>
            <a:r>
              <a:rPr lang="en-US" sz="2000" dirty="0">
                <a:latin typeface="Arial" panose="020B0604020202020204" pitchFamily="34" charset="0"/>
                <a:cs typeface="Arial" panose="020B0604020202020204" pitchFamily="34" charset="0"/>
              </a:rPr>
              <a:t>half-day training and tabletop exercise for 7 area facilities and providers; additional community training planned for 2020 was canceled </a:t>
            </a:r>
            <a:r>
              <a:rPr lang="en-US" sz="2000" dirty="0" smtClean="0">
                <a:latin typeface="Arial" panose="020B0604020202020204" pitchFamily="34" charset="0"/>
                <a:cs typeface="Arial" panose="020B0604020202020204" pitchFamily="34" charset="0"/>
              </a:rPr>
              <a:t>due to COVID.</a:t>
            </a:r>
          </a:p>
          <a:p>
            <a:r>
              <a:rPr lang="en-US" sz="2000" dirty="0" smtClean="0">
                <a:latin typeface="Arial" panose="020B0604020202020204" pitchFamily="34" charset="0"/>
                <a:cs typeface="Arial" panose="020B0604020202020204" pitchFamily="34" charset="0"/>
              </a:rPr>
              <a:t>CHHS was awarded money from the Maryland Legislature to continue this important work in 2021 and beyond.</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Currently, CHHS is researching </a:t>
            </a:r>
            <a:r>
              <a:rPr lang="en-US" sz="2000" dirty="0">
                <a:latin typeface="Arial" panose="020B0604020202020204" pitchFamily="34" charset="0"/>
                <a:cs typeface="Arial" panose="020B0604020202020204" pitchFamily="34" charset="0"/>
              </a:rPr>
              <a:t>and writing a best practices white paper and legal and policy trends white paper on CMS Rule changes and </a:t>
            </a:r>
            <a:r>
              <a:rPr lang="en-US" sz="2000" dirty="0" smtClean="0">
                <a:latin typeface="Arial" panose="020B0604020202020204" pitchFamily="34" charset="0"/>
                <a:cs typeface="Arial" panose="020B0604020202020204" pitchFamily="34" charset="0"/>
              </a:rPr>
              <a:t>COVID that </a:t>
            </a:r>
            <a:r>
              <a:rPr lang="en-US" sz="2000" dirty="0">
                <a:latin typeface="Arial" panose="020B0604020202020204" pitchFamily="34" charset="0"/>
                <a:cs typeface="Arial" panose="020B0604020202020204" pitchFamily="34" charset="0"/>
              </a:rPr>
              <a:t>facilities.</a:t>
            </a:r>
          </a:p>
          <a:p>
            <a:r>
              <a:rPr lang="en-US" sz="2000" dirty="0">
                <a:latin typeface="Arial" panose="020B0604020202020204" pitchFamily="34" charset="0"/>
                <a:cs typeface="Arial" panose="020B0604020202020204" pitchFamily="34" charset="0"/>
              </a:rPr>
              <a:t>More training/tabletop exercises are being planned for 2022-2023, incorporating legal and policy changes to the </a:t>
            </a:r>
            <a:r>
              <a:rPr lang="en-US" sz="2000" dirty="0" smtClean="0">
                <a:latin typeface="Arial" panose="020B0604020202020204" pitchFamily="34" charset="0"/>
                <a:cs typeface="Arial" panose="020B0604020202020204" pitchFamily="34" charset="0"/>
              </a:rPr>
              <a:t>CMS Emergency Preparedness Rule</a:t>
            </a:r>
            <a:r>
              <a:rPr lang="en-US" sz="1600" dirty="0">
                <a:latin typeface="Arial" panose="020B0604020202020204" pitchFamily="34" charset="0"/>
                <a:cs typeface="Arial" panose="020B0604020202020204" pitchFamily="34" charset="0"/>
              </a:rPr>
              <a:t>.</a:t>
            </a:r>
          </a:p>
        </p:txBody>
      </p:sp>
      <p:sp>
        <p:nvSpPr>
          <p:cNvPr id="5" name="Slide Number Placeholder 4">
            <a:extLst>
              <a:ext uri="{FF2B5EF4-FFF2-40B4-BE49-F238E27FC236}">
                <a16:creationId xmlns:a16="http://schemas.microsoft.com/office/drawing/2014/main" id="{C7C6C663-27CD-4851-BAD6-B8C9288608A5}"/>
              </a:ext>
            </a:extLst>
          </p:cNvPr>
          <p:cNvSpPr>
            <a:spLocks noGrp="1"/>
          </p:cNvSpPr>
          <p:nvPr>
            <p:ph type="sldNum" sz="quarter" idx="12"/>
          </p:nvPr>
        </p:nvSpPr>
        <p:spPr/>
        <p:txBody>
          <a:bodyPr/>
          <a:lstStyle/>
          <a:p>
            <a:pPr>
              <a:defRPr/>
            </a:pPr>
            <a:fld id="{C23EEAE8-F72C-4B4D-9F23-850BE3CB2C49}" type="slidenum">
              <a:rPr lang="en-US" smtClean="0">
                <a:latin typeface="Arial" panose="020B0604020202020204" pitchFamily="34" charset="0"/>
                <a:cs typeface="Arial" panose="020B0604020202020204" pitchFamily="34" charset="0"/>
              </a:rPr>
              <a:pPr>
                <a:defRPr/>
              </a:pPr>
              <a:t>15</a:t>
            </a:fld>
            <a:endParaRPr lang="en-US">
              <a:latin typeface="Arial" panose="020B0604020202020204" pitchFamily="34" charset="0"/>
              <a:cs typeface="Arial" panose="020B0604020202020204" pitchFamily="34" charset="0"/>
            </a:endParaRPr>
          </a:p>
        </p:txBody>
      </p:sp>
      <p:sp>
        <p:nvSpPr>
          <p:cNvPr id="8" name="Date Placeholder 7"/>
          <p:cNvSpPr>
            <a:spLocks noGrp="1"/>
          </p:cNvSpPr>
          <p:nvPr>
            <p:ph type="dt" sz="half" idx="10"/>
          </p:nvPr>
        </p:nvSpPr>
        <p:spPr/>
        <p:txBody>
          <a:bodyPr/>
          <a:lstStyle/>
          <a:p>
            <a:pPr>
              <a:defRPr/>
            </a:pPr>
            <a:r>
              <a:rPr lang="en-US" smtClean="0"/>
              <a:t>5/12/2022</a:t>
            </a:r>
            <a:endParaRPr lang="en-US"/>
          </a:p>
        </p:txBody>
      </p:sp>
    </p:spTree>
    <p:extLst>
      <p:ext uri="{BB962C8B-B14F-4D97-AF65-F5344CB8AC3E}">
        <p14:creationId xmlns:p14="http://schemas.microsoft.com/office/powerpoint/2010/main" val="2287733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Publications &amp; Media\Templates and Logos\PowerPoint Slides\CHHS.PowerPt_Bkgd1.jpg">
            <a:extLst>
              <a:ext uri="{FF2B5EF4-FFF2-40B4-BE49-F238E27FC236}">
                <a16:creationId xmlns:a16="http://schemas.microsoft.com/office/drawing/2014/main" id="{6566A87A-7B9A-4C82-8AF7-B53295BFEE3E}"/>
              </a:ext>
            </a:extLst>
          </p:cNvPr>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a:extLst>
              <a:ext uri="{FF2B5EF4-FFF2-40B4-BE49-F238E27FC236}">
                <a16:creationId xmlns:a16="http://schemas.microsoft.com/office/drawing/2014/main" id="{9A5ACB03-BBD0-49F3-9892-01195CC47058}"/>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Recovery </a:t>
            </a:r>
            <a:r>
              <a:rPr lang="en-US" sz="3200" dirty="0" smtClean="0">
                <a:latin typeface="Arial" panose="020B0604020202020204" pitchFamily="34" charset="0"/>
                <a:cs typeface="Arial" panose="020B0604020202020204" pitchFamily="34" charset="0"/>
              </a:rPr>
              <a:t>Program Highlights</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70C8FB9-A908-46FB-A910-40CF4C491C6E}"/>
              </a:ext>
            </a:extLst>
          </p:cNvPr>
          <p:cNvSpPr>
            <a:spLocks noGrp="1"/>
          </p:cNvSpPr>
          <p:nvPr>
            <p:ph idx="1"/>
          </p:nvPr>
        </p:nvSpPr>
        <p:spPr>
          <a:xfrm>
            <a:off x="762000" y="1295401"/>
            <a:ext cx="10820400" cy="4525963"/>
          </a:xfrm>
        </p:spPr>
        <p:txBody>
          <a:bodyPr/>
          <a:lstStyle/>
          <a:p>
            <a:r>
              <a:rPr lang="en-US" sz="2400" dirty="0">
                <a:latin typeface="Arial" panose="020B0604020202020204" pitchFamily="34" charset="0"/>
                <a:cs typeface="Arial" panose="020B0604020202020204" pitchFamily="34" charset="0"/>
              </a:rPr>
              <a:t>Led the recovery efforts for the 2016 &amp; 2018 Ellicott City </a:t>
            </a:r>
            <a:r>
              <a:rPr lang="en-US" sz="2400" dirty="0" smtClean="0">
                <a:latin typeface="Arial" panose="020B0604020202020204" pitchFamily="34" charset="0"/>
                <a:cs typeface="Arial" panose="020B0604020202020204" pitchFamily="34" charset="0"/>
              </a:rPr>
              <a:t>Floods</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Developed Montgomery County’s Pre-disaster Recovery Plan (2019</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Developed Prince George’s County Emergency Response &amp; Recovery Plan (2019</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Provided recovery expertise for trainings to </a:t>
            </a:r>
            <a:r>
              <a:rPr lang="en-US" sz="2400" dirty="0" smtClean="0">
                <a:latin typeface="Arial" panose="020B0604020202020204" pitchFamily="34" charset="0"/>
                <a:cs typeface="Arial" panose="020B0604020202020204" pitchFamily="34" charset="0"/>
              </a:rPr>
              <a:t>Federal Emergency Management Agency (FEMA)</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Facilitated Recovery from </a:t>
            </a:r>
            <a:r>
              <a:rPr lang="en-US" sz="2400" dirty="0" smtClean="0">
                <a:latin typeface="Arial" panose="020B0604020202020204" pitchFamily="34" charset="0"/>
                <a:cs typeface="Arial" panose="020B0604020202020204" pitchFamily="34" charset="0"/>
              </a:rPr>
              <a:t>COVID-19, </a:t>
            </a:r>
            <a:r>
              <a:rPr lang="en-US" sz="2400" dirty="0">
                <a:latin typeface="Arial" panose="020B0604020202020204" pitchFamily="34" charset="0"/>
                <a:cs typeface="Arial" panose="020B0604020202020204" pitchFamily="34" charset="0"/>
              </a:rPr>
              <a:t>including developing After Action Reports, for the following clients:</a:t>
            </a:r>
          </a:p>
          <a:p>
            <a:pPr lvl="1"/>
            <a:r>
              <a:rPr lang="en-US" sz="2400" dirty="0">
                <a:latin typeface="Arial" panose="020B0604020202020204" pitchFamily="34" charset="0"/>
                <a:cs typeface="Arial" panose="020B0604020202020204" pitchFamily="34" charset="0"/>
              </a:rPr>
              <a:t>Montgomery County</a:t>
            </a:r>
          </a:p>
          <a:p>
            <a:pPr lvl="1"/>
            <a:r>
              <a:rPr lang="en-US" sz="2400" dirty="0">
                <a:latin typeface="Arial" panose="020B0604020202020204" pitchFamily="34" charset="0"/>
                <a:cs typeface="Arial" panose="020B0604020202020204" pitchFamily="34" charset="0"/>
              </a:rPr>
              <a:t>Anne Arundel County</a:t>
            </a:r>
          </a:p>
          <a:p>
            <a:pPr lvl="1"/>
            <a:r>
              <a:rPr lang="en-US" sz="2400" dirty="0">
                <a:latin typeface="Arial" panose="020B0604020202020204" pitchFamily="34" charset="0"/>
                <a:cs typeface="Arial" panose="020B0604020202020204" pitchFamily="34" charset="0"/>
              </a:rPr>
              <a:t>Prince George’s County</a:t>
            </a:r>
          </a:p>
        </p:txBody>
      </p:sp>
      <p:sp>
        <p:nvSpPr>
          <p:cNvPr id="5" name="Slide Number Placeholder 4">
            <a:extLst>
              <a:ext uri="{FF2B5EF4-FFF2-40B4-BE49-F238E27FC236}">
                <a16:creationId xmlns:a16="http://schemas.microsoft.com/office/drawing/2014/main" id="{4F5C2302-BEC7-479E-A48D-595C1D85C764}"/>
              </a:ext>
            </a:extLst>
          </p:cNvPr>
          <p:cNvSpPr>
            <a:spLocks noGrp="1"/>
          </p:cNvSpPr>
          <p:nvPr>
            <p:ph type="sldNum" sz="quarter" idx="12"/>
          </p:nvPr>
        </p:nvSpPr>
        <p:spPr/>
        <p:txBody>
          <a:bodyPr/>
          <a:lstStyle/>
          <a:p>
            <a:pPr>
              <a:defRPr/>
            </a:pPr>
            <a:fld id="{C23EEAE8-F72C-4B4D-9F23-850BE3CB2C49}" type="slidenum">
              <a:rPr lang="en-US" smtClean="0">
                <a:latin typeface="Arial" panose="020B0604020202020204" pitchFamily="34" charset="0"/>
                <a:cs typeface="Arial" panose="020B0604020202020204" pitchFamily="34" charset="0"/>
              </a:rPr>
              <a:pPr>
                <a:defRPr/>
              </a:pPr>
              <a:t>16</a:t>
            </a:fld>
            <a:endParaRPr lang="en-US">
              <a:latin typeface="Arial" panose="020B0604020202020204" pitchFamily="34" charset="0"/>
              <a:cs typeface="Arial" panose="020B0604020202020204" pitchFamily="34" charset="0"/>
            </a:endParaRPr>
          </a:p>
        </p:txBody>
      </p:sp>
      <p:sp>
        <p:nvSpPr>
          <p:cNvPr id="8" name="Date Placeholder 7"/>
          <p:cNvSpPr>
            <a:spLocks noGrp="1"/>
          </p:cNvSpPr>
          <p:nvPr>
            <p:ph type="dt" sz="half" idx="10"/>
          </p:nvPr>
        </p:nvSpPr>
        <p:spPr/>
        <p:txBody>
          <a:bodyPr/>
          <a:lstStyle/>
          <a:p>
            <a:pPr>
              <a:defRPr/>
            </a:pPr>
            <a:r>
              <a:rPr lang="en-US" smtClean="0"/>
              <a:t>5/12/2022</a:t>
            </a:r>
            <a:endParaRPr lang="en-US"/>
          </a:p>
        </p:txBody>
      </p:sp>
    </p:spTree>
    <p:extLst>
      <p:ext uri="{BB962C8B-B14F-4D97-AF65-F5344CB8AC3E}">
        <p14:creationId xmlns:p14="http://schemas.microsoft.com/office/powerpoint/2010/main" val="226050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a:extLst>
              <a:ext uri="{FF2B5EF4-FFF2-40B4-BE49-F238E27FC236}">
                <a16:creationId xmlns:a16="http://schemas.microsoft.com/office/drawing/2014/main" id="{824C72DF-CBD9-4DF4-825A-BE822D81CA05}"/>
              </a:ext>
            </a:extLst>
          </p:cNvPr>
          <p:cNvSpPr>
            <a:spLocks noGrp="1"/>
          </p:cNvSpPr>
          <p:nvPr>
            <p:ph type="title"/>
          </p:nvPr>
        </p:nvSpPr>
        <p:spPr>
          <a:xfrm>
            <a:off x="609600" y="274638"/>
            <a:ext cx="10972800" cy="792162"/>
          </a:xfrm>
        </p:spPr>
        <p:txBody>
          <a:bodyPr/>
          <a:lstStyle/>
          <a:p>
            <a:r>
              <a:rPr lang="en-US" sz="3200" dirty="0" smtClean="0">
                <a:latin typeface="Arial" panose="020B0604020202020204" pitchFamily="34" charset="0"/>
                <a:ea typeface="ＭＳ Ｐゴシック" pitchFamily="34" charset="-128"/>
                <a:cs typeface="Arial" panose="020B0604020202020204" pitchFamily="34" charset="0"/>
              </a:rPr>
              <a:t>Combating Food Insecurity</a:t>
            </a:r>
            <a:endParaRPr lang="en-US" sz="32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67E168D-C121-41FA-8D90-12B46570A2C2}"/>
              </a:ext>
            </a:extLst>
          </p:cNvPr>
          <p:cNvSpPr>
            <a:spLocks noGrp="1"/>
          </p:cNvSpPr>
          <p:nvPr>
            <p:ph type="sldNum" sz="quarter" idx="12"/>
          </p:nvPr>
        </p:nvSpPr>
        <p:spPr/>
        <p:txBody>
          <a:bodyPr/>
          <a:lstStyle/>
          <a:p>
            <a:pPr>
              <a:defRPr/>
            </a:pPr>
            <a:fld id="{C23EEAE8-F72C-4B4D-9F23-850BE3CB2C49}" type="slidenum">
              <a:rPr lang="en-US" smtClean="0">
                <a:latin typeface="Arial" panose="020B0604020202020204" pitchFamily="34" charset="0"/>
                <a:cs typeface="Arial" panose="020B0604020202020204" pitchFamily="34" charset="0"/>
              </a:rPr>
              <a:pPr>
                <a:defRPr/>
              </a:pPr>
              <a:t>17</a:t>
            </a:fld>
            <a:endParaRPr lang="en-US">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1447800" y="1073727"/>
            <a:ext cx="9677400" cy="4525963"/>
          </a:xfrm>
        </p:spPr>
        <p:txBody>
          <a:bodyPr/>
          <a:lstStyle/>
          <a:p>
            <a:r>
              <a:rPr lang="en-US" sz="2400" dirty="0">
                <a:latin typeface="Arial" panose="020B0604020202020204" pitchFamily="34" charset="0"/>
                <a:cs typeface="Arial" panose="020B0604020202020204" pitchFamily="34" charset="0"/>
              </a:rPr>
              <a:t>CHHS staffed the Montgomery County Food Security Task Force, guiding the response to the COVID-19 driven spike in food insecurity.</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CHHS staff helped draft Montgomery County’s Food Insecurity Response Strategy, guiding the allocation of over $30M in public and private funds dedicated easing food insecurity and stabilizing the local food system. </a:t>
            </a:r>
          </a:p>
          <a:p>
            <a:pPr marL="0" indent="0">
              <a:buNone/>
            </a:pPr>
            <a:endParaRPr lang="en-US" sz="1400" dirty="0">
              <a:latin typeface="Arial" panose="020B0604020202020204" pitchFamily="34" charset="0"/>
              <a:cs typeface="Arial" panose="020B0604020202020204" pitchFamily="34" charset="0"/>
            </a:endParaRPr>
          </a:p>
        </p:txBody>
      </p:sp>
      <p:sp>
        <p:nvSpPr>
          <p:cNvPr id="8" name="Date Placeholder 7"/>
          <p:cNvSpPr>
            <a:spLocks noGrp="1"/>
          </p:cNvSpPr>
          <p:nvPr>
            <p:ph type="dt" sz="half" idx="10"/>
          </p:nvPr>
        </p:nvSpPr>
        <p:spPr/>
        <p:txBody>
          <a:bodyPr/>
          <a:lstStyle/>
          <a:p>
            <a:pPr>
              <a:defRPr/>
            </a:pPr>
            <a:r>
              <a:rPr lang="en-US" smtClean="0"/>
              <a:t>5/12/2022</a:t>
            </a:r>
            <a:endParaRPr lang="en-US"/>
          </a:p>
        </p:txBody>
      </p:sp>
    </p:spTree>
    <p:extLst>
      <p:ext uri="{BB962C8B-B14F-4D97-AF65-F5344CB8AC3E}">
        <p14:creationId xmlns:p14="http://schemas.microsoft.com/office/powerpoint/2010/main" val="2309405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Publications &amp; Media\Templates and Logos\PowerPoint Slides\CHHS.PowerPt_Bkgd1.jpg">
            <a:extLst>
              <a:ext uri="{FF2B5EF4-FFF2-40B4-BE49-F238E27FC236}">
                <a16:creationId xmlns:a16="http://schemas.microsoft.com/office/drawing/2014/main" id="{D0E5B6D3-03AE-47F9-8EA7-4766167FEA31}"/>
              </a:ext>
            </a:extLst>
          </p:cNvPr>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a:extLst>
              <a:ext uri="{FF2B5EF4-FFF2-40B4-BE49-F238E27FC236}">
                <a16:creationId xmlns:a16="http://schemas.microsoft.com/office/drawing/2014/main" id="{051C843D-EEDD-4B0B-89E5-4CE1592EACF6}"/>
              </a:ext>
            </a:extLst>
          </p:cNvPr>
          <p:cNvSpPr>
            <a:spLocks noGrp="1"/>
          </p:cNvSpPr>
          <p:nvPr>
            <p:ph type="title"/>
          </p:nvPr>
        </p:nvSpPr>
        <p:spPr/>
        <p:txBody>
          <a:bodyPr/>
          <a:lstStyle/>
          <a:p>
            <a:r>
              <a:rPr lang="en-US" sz="3200" dirty="0" smtClean="0">
                <a:latin typeface="Arial" panose="020B0604020202020204" pitchFamily="34" charset="0"/>
                <a:cs typeface="Arial" panose="020B0604020202020204" pitchFamily="34" charset="0"/>
              </a:rPr>
              <a:t>Emergency Declaration for Opioid Overdose Deaths</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240C32D-D262-42F6-A733-AFFE093A80E0}"/>
              </a:ext>
            </a:extLst>
          </p:cNvPr>
          <p:cNvSpPr>
            <a:spLocks noGrp="1"/>
          </p:cNvSpPr>
          <p:nvPr>
            <p:ph idx="1"/>
          </p:nvPr>
        </p:nvSpPr>
        <p:spPr>
          <a:xfrm>
            <a:off x="990600" y="1295400"/>
            <a:ext cx="10210800" cy="4525963"/>
          </a:xfrm>
        </p:spPr>
        <p:txBody>
          <a:bodyPr/>
          <a:lstStyle/>
          <a:p>
            <a:r>
              <a:rPr lang="en-US" sz="2400" dirty="0">
                <a:latin typeface="Arial" panose="020B0604020202020204" pitchFamily="34" charset="0"/>
                <a:cs typeface="Arial" panose="020B0604020202020204" pitchFamily="34" charset="0"/>
              </a:rPr>
              <a:t>CHHS assisted </a:t>
            </a:r>
            <a:r>
              <a:rPr lang="en-US" sz="2400" dirty="0" smtClean="0">
                <a:latin typeface="Arial" panose="020B0604020202020204" pitchFamily="34" charset="0"/>
                <a:cs typeface="Arial" panose="020B0604020202020204" pitchFamily="34" charset="0"/>
              </a:rPr>
              <a:t>the Maryland Department of Emergency Management in </a:t>
            </a:r>
            <a:r>
              <a:rPr lang="en-US" sz="2400" dirty="0">
                <a:latin typeface="Arial" panose="020B0604020202020204" pitchFamily="34" charset="0"/>
                <a:cs typeface="Arial" panose="020B0604020202020204" pitchFamily="34" charset="0"/>
              </a:rPr>
              <a:t>researching and writing a comprehensive report on the State’s actions to reduce opioid deaths during the declared state of emergency. </a:t>
            </a:r>
          </a:p>
          <a:p>
            <a:r>
              <a:rPr lang="en-US" sz="2400" dirty="0">
                <a:latin typeface="Arial" panose="020B0604020202020204" pitchFamily="34" charset="0"/>
                <a:cs typeface="Arial" panose="020B0604020202020204" pitchFamily="34" charset="0"/>
              </a:rPr>
              <a:t>CHHS staffer, Birch Barron, worked as the Chief of Staff for the Governor’s Opioid Operational Command Center (OOCC); CHHS </a:t>
            </a:r>
            <a:r>
              <a:rPr lang="en-US" sz="2400" dirty="0" smtClean="0">
                <a:latin typeface="Arial" panose="020B0604020202020204" pitchFamily="34" charset="0"/>
                <a:cs typeface="Arial" panose="020B0604020202020204" pitchFamily="34" charset="0"/>
              </a:rPr>
              <a:t>staffer, Christine Gentry, was </a:t>
            </a:r>
            <a:r>
              <a:rPr lang="en-US" sz="2400" dirty="0">
                <a:latin typeface="Arial" panose="020B0604020202020204" pitchFamily="34" charset="0"/>
                <a:cs typeface="Arial" panose="020B0604020202020204" pitchFamily="34" charset="0"/>
              </a:rPr>
              <a:t>the Planning Chief for the </a:t>
            </a:r>
            <a:r>
              <a:rPr lang="en-US" sz="2400" dirty="0" smtClean="0">
                <a:latin typeface="Arial" panose="020B0604020202020204" pitchFamily="34" charset="0"/>
                <a:cs typeface="Arial" panose="020B0604020202020204" pitchFamily="34" charset="0"/>
              </a:rPr>
              <a:t>OOCC.</a:t>
            </a:r>
            <a:endParaRPr lang="en-US" sz="24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73ABE130-C0F2-4937-86D8-77C6130B96F7}"/>
              </a:ext>
            </a:extLst>
          </p:cNvPr>
          <p:cNvSpPr>
            <a:spLocks noGrp="1"/>
          </p:cNvSpPr>
          <p:nvPr>
            <p:ph type="sldNum" sz="quarter" idx="12"/>
          </p:nvPr>
        </p:nvSpPr>
        <p:spPr/>
        <p:txBody>
          <a:bodyPr/>
          <a:lstStyle/>
          <a:p>
            <a:pPr>
              <a:defRPr/>
            </a:pPr>
            <a:fld id="{C23EEAE8-F72C-4B4D-9F23-850BE3CB2C49}" type="slidenum">
              <a:rPr lang="en-US" smtClean="0">
                <a:latin typeface="Arial" panose="020B0604020202020204" pitchFamily="34" charset="0"/>
                <a:cs typeface="Arial" panose="020B0604020202020204" pitchFamily="34" charset="0"/>
              </a:rPr>
              <a:pPr>
                <a:defRPr/>
              </a:pPr>
              <a:t>18</a:t>
            </a:fld>
            <a:endParaRPr lang="en-US">
              <a:latin typeface="Arial" panose="020B0604020202020204" pitchFamily="34" charset="0"/>
              <a:cs typeface="Arial" panose="020B0604020202020204" pitchFamily="34" charset="0"/>
            </a:endParaRPr>
          </a:p>
        </p:txBody>
      </p:sp>
      <p:sp>
        <p:nvSpPr>
          <p:cNvPr id="8" name="Date Placeholder 7"/>
          <p:cNvSpPr>
            <a:spLocks noGrp="1"/>
          </p:cNvSpPr>
          <p:nvPr>
            <p:ph type="dt" sz="half" idx="10"/>
          </p:nvPr>
        </p:nvSpPr>
        <p:spPr/>
        <p:txBody>
          <a:bodyPr/>
          <a:lstStyle/>
          <a:p>
            <a:pPr>
              <a:defRPr/>
            </a:pPr>
            <a:r>
              <a:rPr lang="en-US" smtClean="0"/>
              <a:t>5/12/2022</a:t>
            </a:r>
            <a:endParaRPr lang="en-US"/>
          </a:p>
        </p:txBody>
      </p:sp>
    </p:spTree>
    <p:extLst>
      <p:ext uri="{BB962C8B-B14F-4D97-AF65-F5344CB8AC3E}">
        <p14:creationId xmlns:p14="http://schemas.microsoft.com/office/powerpoint/2010/main" val="557904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14339" name="Content Placeholder 2"/>
          <p:cNvSpPr>
            <a:spLocks noGrp="1"/>
          </p:cNvSpPr>
          <p:nvPr>
            <p:ph idx="1"/>
          </p:nvPr>
        </p:nvSpPr>
        <p:spPr>
          <a:xfrm>
            <a:off x="1143000" y="1447800"/>
            <a:ext cx="9906000" cy="4678364"/>
          </a:xfrm>
        </p:spPr>
        <p:txBody>
          <a:bodyPr/>
          <a:lstStyle/>
          <a:p>
            <a:pPr eaLnBrk="1" hangingPunct="1"/>
            <a:r>
              <a:rPr lang="en-US" sz="2400" dirty="0" smtClean="0">
                <a:latin typeface="Arial" panose="020B0604020202020204" pitchFamily="34" charset="0"/>
                <a:ea typeface="ＭＳ Ｐゴシック" pitchFamily="34" charset="-128"/>
                <a:cs typeface="Arial" panose="020B0604020202020204" pitchFamily="34" charset="0"/>
              </a:rPr>
              <a:t>CHHS conducted full scale exercises for the </a:t>
            </a:r>
            <a:r>
              <a:rPr lang="en-US" sz="2400" dirty="0">
                <a:latin typeface="Arial" panose="020B0604020202020204" pitchFamily="34" charset="0"/>
                <a:ea typeface="ＭＳ Ｐゴシック" pitchFamily="34" charset="-128"/>
                <a:cs typeface="Arial" panose="020B0604020202020204" pitchFamily="34" charset="0"/>
              </a:rPr>
              <a:t>Maryland Region V </a:t>
            </a:r>
            <a:r>
              <a:rPr lang="en-US" sz="2400" dirty="0" smtClean="0">
                <a:latin typeface="Arial" panose="020B0604020202020204" pitchFamily="34" charset="0"/>
                <a:ea typeface="ＭＳ Ｐゴシック" pitchFamily="34" charset="-128"/>
                <a:cs typeface="Arial" panose="020B0604020202020204" pitchFamily="34" charset="0"/>
              </a:rPr>
              <a:t>Healthcare Coalition</a:t>
            </a:r>
            <a:r>
              <a:rPr lang="en-US" sz="2400" dirty="0">
                <a:latin typeface="Arial" panose="020B0604020202020204" pitchFamily="34" charset="0"/>
                <a:ea typeface="ＭＳ Ｐゴシック" pitchFamily="34" charset="-128"/>
                <a:cs typeface="Arial" panose="020B0604020202020204" pitchFamily="34" charset="0"/>
              </a:rPr>
              <a:t>, consisting </a:t>
            </a:r>
            <a:r>
              <a:rPr lang="en-US" sz="2400" dirty="0" smtClean="0">
                <a:latin typeface="Arial" panose="020B0604020202020204" pitchFamily="34" charset="0"/>
                <a:ea typeface="ＭＳ Ｐゴシック" pitchFamily="34" charset="-128"/>
                <a:cs typeface="Arial" panose="020B0604020202020204" pitchFamily="34" charset="0"/>
              </a:rPr>
              <a:t>of more than 15 hospitals and health departments in Montgomery</a:t>
            </a:r>
            <a:r>
              <a:rPr lang="en-US" sz="2400" dirty="0">
                <a:latin typeface="Arial" panose="020B0604020202020204" pitchFamily="34" charset="0"/>
                <a:ea typeface="ＭＳ Ｐゴシック" pitchFamily="34" charset="-128"/>
                <a:cs typeface="Arial" panose="020B0604020202020204" pitchFamily="34" charset="0"/>
              </a:rPr>
              <a:t>, Calvert and Prince George’s Counties. </a:t>
            </a:r>
            <a:endParaRPr lang="en-US" sz="2400" dirty="0" smtClean="0">
              <a:latin typeface="Arial" panose="020B0604020202020204" pitchFamily="34" charset="0"/>
              <a:ea typeface="ＭＳ Ｐゴシック" pitchFamily="34" charset="-128"/>
              <a:cs typeface="Arial" panose="020B0604020202020204" pitchFamily="34" charset="0"/>
            </a:endParaRPr>
          </a:p>
          <a:p>
            <a:pPr eaLnBrk="1" hangingPunct="1"/>
            <a:r>
              <a:rPr lang="en-US" sz="2400" dirty="0" smtClean="0">
                <a:latin typeface="Arial" panose="020B0604020202020204" pitchFamily="34" charset="0"/>
                <a:ea typeface="ＭＳ Ｐゴシック" pitchFamily="34" charset="-128"/>
                <a:cs typeface="Arial" panose="020B0604020202020204" pitchFamily="34" charset="0"/>
              </a:rPr>
              <a:t>CHHS assisted </a:t>
            </a:r>
            <a:r>
              <a:rPr lang="en-US" sz="2400" dirty="0">
                <a:latin typeface="Arial" panose="020B0604020202020204" pitchFamily="34" charset="0"/>
                <a:ea typeface="ＭＳ Ｐゴシック" pitchFamily="34" charset="-128"/>
                <a:cs typeface="Arial" panose="020B0604020202020204" pitchFamily="34" charset="0"/>
              </a:rPr>
              <a:t>the Maryland Department of Health’s Maryland Region III Health and Medical Task Force in creating an Alternate Care Site (ACS) in Baltimore, including a legal handbook, standard operating procedures, plans and policies for the site, as well as developing legislation for the Task Force to propose to the Maryland General Assembly.</a:t>
            </a:r>
          </a:p>
          <a:p>
            <a:pPr eaLnBrk="1" hangingPunct="1">
              <a:buFont typeface="Arial" charset="0"/>
              <a:buNone/>
            </a:pPr>
            <a:endParaRPr lang="en-US" sz="2000" dirty="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23EEAE8-F72C-4B4D-9F23-850BE3CB2C49}" type="slidenum">
              <a:rPr lang="en-US" smtClean="0">
                <a:latin typeface="Arial" panose="020B0604020202020204" pitchFamily="34" charset="0"/>
                <a:cs typeface="Arial" panose="020B0604020202020204" pitchFamily="34" charset="0"/>
              </a:rPr>
              <a:pPr>
                <a:defRPr/>
              </a:pPr>
              <a:t>19</a:t>
            </a:fld>
            <a:endParaRPr lang="en-US">
              <a:latin typeface="Arial" panose="020B0604020202020204" pitchFamily="34" charset="0"/>
              <a:cs typeface="Arial" panose="020B0604020202020204" pitchFamily="34" charset="0"/>
            </a:endParaRPr>
          </a:p>
        </p:txBody>
      </p:sp>
      <p:sp>
        <p:nvSpPr>
          <p:cNvPr id="2" name="TextBox 1"/>
          <p:cNvSpPr txBox="1"/>
          <p:nvPr/>
        </p:nvSpPr>
        <p:spPr>
          <a:xfrm>
            <a:off x="1371600" y="381000"/>
            <a:ext cx="9677400" cy="584775"/>
          </a:xfrm>
          <a:prstGeom prst="rect">
            <a:avLst/>
          </a:prstGeom>
          <a:noFill/>
        </p:spPr>
        <p:txBody>
          <a:bodyPr wrap="square" rtlCol="0">
            <a:spAutoFit/>
          </a:bodyPr>
          <a:lstStyle/>
          <a:p>
            <a:pPr algn="ctr"/>
            <a:r>
              <a:rPr lang="en-US" sz="3200" dirty="0" smtClean="0"/>
              <a:t>Hospital Preparedness and Medical Surge Planning</a:t>
            </a:r>
            <a:endParaRPr lang="en-US" sz="3200" dirty="0"/>
          </a:p>
        </p:txBody>
      </p:sp>
      <p:sp>
        <p:nvSpPr>
          <p:cNvPr id="6" name="Date Placeholder 5"/>
          <p:cNvSpPr>
            <a:spLocks noGrp="1"/>
          </p:cNvSpPr>
          <p:nvPr>
            <p:ph type="dt" sz="half" idx="10"/>
          </p:nvPr>
        </p:nvSpPr>
        <p:spPr/>
        <p:txBody>
          <a:bodyPr/>
          <a:lstStyle/>
          <a:p>
            <a:pPr>
              <a:defRPr/>
            </a:pPr>
            <a:r>
              <a:rPr lang="en-US" smtClean="0"/>
              <a:t>5/12/2022</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5123" name="Title 1"/>
          <p:cNvSpPr>
            <a:spLocks noGrp="1"/>
          </p:cNvSpPr>
          <p:nvPr>
            <p:ph type="title"/>
          </p:nvPr>
        </p:nvSpPr>
        <p:spPr/>
        <p:txBody>
          <a:bodyPr/>
          <a:lstStyle/>
          <a:p>
            <a:r>
              <a:rPr lang="en-US" sz="3200" dirty="0">
                <a:latin typeface="Arial" charset="0"/>
                <a:ea typeface="ＭＳ Ｐゴシック" pitchFamily="34" charset="-128"/>
                <a:cs typeface="Arial" charset="0"/>
              </a:rPr>
              <a:t>Our Team</a:t>
            </a:r>
          </a:p>
        </p:txBody>
      </p:sp>
      <p:sp>
        <p:nvSpPr>
          <p:cNvPr id="5" name="Slide Number Placeholder 4"/>
          <p:cNvSpPr>
            <a:spLocks noGrp="1"/>
          </p:cNvSpPr>
          <p:nvPr>
            <p:ph type="sldNum" sz="quarter" idx="12"/>
          </p:nvPr>
        </p:nvSpPr>
        <p:spPr/>
        <p:txBody>
          <a:bodyPr/>
          <a:lstStyle/>
          <a:p>
            <a:pPr>
              <a:defRPr/>
            </a:pPr>
            <a:fld id="{C23EEAE8-F72C-4B4D-9F23-850BE3CB2C49}" type="slidenum">
              <a:rPr lang="en-US" smtClean="0"/>
              <a:pPr>
                <a:defRPr/>
              </a:pPr>
              <a:t>2</a:t>
            </a:fld>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9463" y="1417639"/>
            <a:ext cx="5753074" cy="3840177"/>
          </a:xfrm>
          <a:prstGeom prst="rect">
            <a:avLst/>
          </a:prstGeom>
        </p:spPr>
      </p:pic>
      <p:sp>
        <p:nvSpPr>
          <p:cNvPr id="4" name="Date Placeholder 3"/>
          <p:cNvSpPr>
            <a:spLocks noGrp="1"/>
          </p:cNvSpPr>
          <p:nvPr>
            <p:ph type="dt" sz="half" idx="10"/>
          </p:nvPr>
        </p:nvSpPr>
        <p:spPr/>
        <p:txBody>
          <a:bodyPr/>
          <a:lstStyle/>
          <a:p>
            <a:pPr>
              <a:defRPr/>
            </a:pPr>
            <a:r>
              <a:rPr lang="en-US" smtClean="0"/>
              <a:t>5/12/2022</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Publications &amp; Media\Templates and Logos\PowerPoint Slides\CHHS.PowerPt_Bkgd1.jpg"/>
          <p:cNvPicPr>
            <a:picLocks noChangeAspect="1" noChangeArrowheads="1"/>
          </p:cNvPicPr>
          <p:nvPr/>
        </p:nvPicPr>
        <p:blipFill>
          <a:blip r:embed="rId3" cstate="print"/>
          <a:srcRect/>
          <a:stretch>
            <a:fillRect/>
          </a:stretch>
        </p:blipFill>
        <p:spPr bwMode="auto">
          <a:xfrm>
            <a:off x="6927" y="0"/>
            <a:ext cx="12192000" cy="6858000"/>
          </a:xfrm>
          <a:prstGeom prst="rect">
            <a:avLst/>
          </a:prstGeom>
          <a:noFill/>
          <a:ln w="9525">
            <a:noFill/>
            <a:miter lim="800000"/>
            <a:headEnd/>
            <a:tailEnd/>
          </a:ln>
        </p:spPr>
      </p:pic>
      <p:sp>
        <p:nvSpPr>
          <p:cNvPr id="2" name="Title 1"/>
          <p:cNvSpPr>
            <a:spLocks noGrp="1"/>
          </p:cNvSpPr>
          <p:nvPr>
            <p:ph type="title"/>
          </p:nvPr>
        </p:nvSpPr>
        <p:spPr>
          <a:xfrm>
            <a:off x="1600200" y="387928"/>
            <a:ext cx="8915400" cy="1219200"/>
          </a:xfrm>
        </p:spPr>
        <p:txBody>
          <a:bodyPr/>
          <a:lstStyle/>
          <a:p>
            <a:pPr marL="342900" indent="-342900" eaLnBrk="1" fontAlgn="auto" hangingPunct="1">
              <a:spcBef>
                <a:spcPct val="20000"/>
              </a:spcBef>
              <a:spcAft>
                <a:spcPts val="0"/>
              </a:spcAft>
              <a:defRPr/>
            </a:pPr>
            <a:r>
              <a:rPr lang="en-US" sz="2000" dirty="0">
                <a:solidFill>
                  <a:prstClr val="black"/>
                </a:solidFill>
                <a:latin typeface="Arial" panose="020B0604020202020204" pitchFamily="34" charset="0"/>
                <a:ea typeface="+mn-ea"/>
                <a:cs typeface="Arial" pitchFamily="34" charset="0"/>
              </a:rPr>
              <a:t/>
            </a:r>
            <a:br>
              <a:rPr lang="en-US" sz="2000" dirty="0">
                <a:solidFill>
                  <a:prstClr val="black"/>
                </a:solidFill>
                <a:latin typeface="Arial" panose="020B0604020202020204" pitchFamily="34" charset="0"/>
                <a:ea typeface="+mn-ea"/>
                <a:cs typeface="Arial" pitchFamily="34" charset="0"/>
              </a:rPr>
            </a:br>
            <a:r>
              <a:rPr lang="en-US" sz="3200" dirty="0">
                <a:solidFill>
                  <a:prstClr val="black"/>
                </a:solidFill>
                <a:latin typeface="Arial" pitchFamily="34" charset="0"/>
                <a:ea typeface="+mn-ea"/>
                <a:cs typeface="Arial" pitchFamily="34" charset="0"/>
              </a:rPr>
              <a:t>Senior Crisis Management Trainings </a:t>
            </a:r>
            <a:br>
              <a:rPr lang="en-US" sz="3200" dirty="0">
                <a:solidFill>
                  <a:prstClr val="black"/>
                </a:solidFill>
                <a:latin typeface="Arial" pitchFamily="34" charset="0"/>
                <a:ea typeface="+mn-ea"/>
                <a:cs typeface="Arial" pitchFamily="34" charset="0"/>
              </a:rPr>
            </a:br>
            <a:r>
              <a:rPr lang="en-US" sz="3200" dirty="0">
                <a:solidFill>
                  <a:prstClr val="black"/>
                </a:solidFill>
                <a:latin typeface="Arial" pitchFamily="34" charset="0"/>
                <a:ea typeface="+mn-ea"/>
                <a:cs typeface="Arial" pitchFamily="34" charset="0"/>
              </a:rPr>
              <a:t>for Foreign Country Delegations </a:t>
            </a:r>
            <a:r>
              <a:rPr lang="en-US" sz="2400" dirty="0">
                <a:solidFill>
                  <a:prstClr val="black"/>
                </a:solidFill>
                <a:latin typeface="Arial" pitchFamily="34" charset="0"/>
                <a:ea typeface="+mn-ea"/>
                <a:cs typeface="Arial" pitchFamily="34" charset="0"/>
              </a:rPr>
              <a:t/>
            </a:r>
            <a:br>
              <a:rPr lang="en-US" sz="2400" dirty="0">
                <a:solidFill>
                  <a:prstClr val="black"/>
                </a:solidFill>
                <a:latin typeface="Arial" pitchFamily="34" charset="0"/>
                <a:ea typeface="+mn-ea"/>
                <a:cs typeface="Arial" pitchFamily="34" charset="0"/>
              </a:rPr>
            </a:br>
            <a:r>
              <a:rPr lang="en-US" sz="2000" dirty="0">
                <a:latin typeface="Arial" pitchFamily="34" charset="0"/>
                <a:ea typeface="+mn-ea"/>
                <a:cs typeface="Arial" pitchFamily="34" charset="0"/>
              </a:rPr>
              <a:t>Department of State, Office of Anti-Terrorism Assistance (ATA)</a:t>
            </a:r>
            <a:r>
              <a:rPr lang="en-US" sz="2400" dirty="0">
                <a:solidFill>
                  <a:srgbClr val="1F497D">
                    <a:lumMod val="60000"/>
                    <a:lumOff val="40000"/>
                  </a:srgbClr>
                </a:solidFill>
                <a:latin typeface="Arial" pitchFamily="34" charset="0"/>
                <a:ea typeface="+mn-ea"/>
                <a:cs typeface="Arial" pitchFamily="34" charset="0"/>
              </a:rPr>
              <a:t>  </a:t>
            </a:r>
            <a:r>
              <a:rPr lang="en-US" sz="2000" dirty="0">
                <a:solidFill>
                  <a:prstClr val="black"/>
                </a:solidFill>
                <a:latin typeface="Arial" pitchFamily="34" charset="0"/>
                <a:ea typeface="+mn-ea"/>
                <a:cs typeface="Arial" pitchFamily="34" charset="0"/>
              </a:rPr>
              <a:t/>
            </a:r>
            <a:br>
              <a:rPr lang="en-US" sz="2000" dirty="0">
                <a:solidFill>
                  <a:prstClr val="black"/>
                </a:solidFill>
                <a:latin typeface="Arial" pitchFamily="34" charset="0"/>
                <a:ea typeface="+mn-ea"/>
                <a:cs typeface="Arial" pitchFamily="34" charset="0"/>
              </a:rPr>
            </a:br>
            <a:endParaRPr lang="en-US" dirty="0">
              <a:latin typeface="Arial" panose="020B0604020202020204" pitchFamily="34" charset="0"/>
              <a:cs typeface="Arial" panose="020B0604020202020204" pitchFamily="34" charset="0"/>
            </a:endParaRPr>
          </a:p>
        </p:txBody>
      </p:sp>
      <p:sp>
        <p:nvSpPr>
          <p:cNvPr id="28676" name="Content Placeholder 2"/>
          <p:cNvSpPr>
            <a:spLocks noGrp="1"/>
          </p:cNvSpPr>
          <p:nvPr>
            <p:ph idx="1"/>
          </p:nvPr>
        </p:nvSpPr>
        <p:spPr>
          <a:xfrm>
            <a:off x="914400" y="1859973"/>
            <a:ext cx="10820400" cy="4745181"/>
          </a:xfrm>
        </p:spPr>
        <p:txBody>
          <a:bodyPr/>
          <a:lstStyle/>
          <a:p>
            <a:pPr lvl="0"/>
            <a:r>
              <a:rPr lang="en-US" sz="2000" dirty="0">
                <a:latin typeface="Arial" panose="020B0604020202020204" pitchFamily="34" charset="0"/>
                <a:cs typeface="Arial" panose="020B0604020202020204" pitchFamily="34" charset="0"/>
              </a:rPr>
              <a:t>Seminar Content: Responding to crises, including terrorist events, through mitigation, planning, response, and recovery. </a:t>
            </a:r>
          </a:p>
          <a:p>
            <a:pPr lvl="0"/>
            <a:r>
              <a:rPr lang="en-US" sz="2000" dirty="0">
                <a:latin typeface="Arial" panose="020B0604020202020204" pitchFamily="34" charset="0"/>
                <a:cs typeface="Arial" panose="020B0604020202020204" pitchFamily="34" charset="0"/>
              </a:rPr>
              <a:t>Target Audience: Foreign government officials, including senior law enforcement officials.</a:t>
            </a:r>
          </a:p>
          <a:p>
            <a:pPr lvl="0"/>
            <a:r>
              <a:rPr lang="en-US" sz="2000" dirty="0">
                <a:latin typeface="Arial" panose="020B0604020202020204" pitchFamily="34" charset="0"/>
                <a:cs typeface="Arial" panose="020B0604020202020204" pitchFamily="34" charset="0"/>
              </a:rPr>
              <a:t>Since February 2011, CHHS teams have traveled to Colombia, Jordan, Pakistan, Tanzania, Turkey, Cyprus, Brazil, and Ecuador to conduct in-country site assessments. </a:t>
            </a:r>
          </a:p>
          <a:p>
            <a:pPr lvl="0"/>
            <a:r>
              <a:rPr lang="en-US" sz="2000" dirty="0">
                <a:latin typeface="Arial" panose="020B0604020202020204" pitchFamily="34" charset="0"/>
                <a:cs typeface="Arial" panose="020B0604020202020204" pitchFamily="34" charset="0"/>
              </a:rPr>
              <a:t>Seminars conducted: Bosnia, Brazil, Colombia, Cyprus, Ecuador, Egypt, India, Iraq (Kurdistan Regional Government), Iraq (Federal Government of Iraq), Jordan, Lebanon, Libya, Malaysia, Nigeria, Pakistan, Philippines, </a:t>
            </a:r>
            <a:r>
              <a:rPr lang="en-US" sz="2000" dirty="0" smtClean="0">
                <a:latin typeface="Arial" panose="020B0604020202020204" pitchFamily="34" charset="0"/>
                <a:cs typeface="Arial" panose="020B0604020202020204" pitchFamily="34" charset="0"/>
              </a:rPr>
              <a:t>Indonesia, Tanzania</a:t>
            </a:r>
            <a:r>
              <a:rPr lang="en-US" sz="2000" dirty="0">
                <a:latin typeface="Arial" panose="020B0604020202020204" pitchFamily="34" charset="0"/>
                <a:cs typeface="Arial" panose="020B0604020202020204" pitchFamily="34" charset="0"/>
              </a:rPr>
              <a:t>, Tunisia, Turkey, Uganda, Yemen, and Kenya.</a:t>
            </a:r>
          </a:p>
          <a:p>
            <a:pPr marL="0" indent="0">
              <a:buNone/>
            </a:pPr>
            <a:endParaRPr lang="en-US" sz="20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B06F5A06-3776-44C8-909D-AD2332313491}" type="slidenum">
              <a:rPr lang="en-US" smtClean="0">
                <a:latin typeface="Arial" panose="020B0604020202020204" pitchFamily="34" charset="0"/>
                <a:cs typeface="Arial" panose="020B0604020202020204" pitchFamily="34" charset="0"/>
              </a:rPr>
              <a:pPr>
                <a:defRPr/>
              </a:pPr>
              <a:t>20</a:t>
            </a:fld>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r>
              <a:rPr lang="en-US" smtClean="0"/>
              <a:t>5/12/2022</a:t>
            </a:r>
            <a:endParaRPr lang="en-US"/>
          </a:p>
        </p:txBody>
      </p:sp>
    </p:spTree>
    <p:extLst>
      <p:ext uri="{BB962C8B-B14F-4D97-AF65-F5344CB8AC3E}">
        <p14:creationId xmlns:p14="http://schemas.microsoft.com/office/powerpoint/2010/main" val="2519116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Publications &amp; Media\Templates and Logos\PowerPoint Slides\CHHS.PowerPt_Bkgd1.jpg"/>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1981200" y="274638"/>
            <a:ext cx="8229600" cy="1249362"/>
          </a:xfrm>
        </p:spPr>
        <p:txBody>
          <a:bodyPr/>
          <a:lstStyle/>
          <a:p>
            <a:pPr marL="342900" indent="-342900" eaLnBrk="1" fontAlgn="auto" hangingPunct="1">
              <a:spcBef>
                <a:spcPct val="20000"/>
              </a:spcBef>
              <a:spcAft>
                <a:spcPts val="0"/>
              </a:spcAft>
              <a:defRPr/>
            </a:pPr>
            <a:r>
              <a:rPr lang="en-US" sz="2000" dirty="0">
                <a:solidFill>
                  <a:prstClr val="black"/>
                </a:solidFill>
                <a:latin typeface="Arial" panose="020B0604020202020204" pitchFamily="34" charset="0"/>
                <a:ea typeface="+mn-ea"/>
                <a:cs typeface="Arial" pitchFamily="34" charset="0"/>
              </a:rPr>
              <a:t/>
            </a:r>
            <a:br>
              <a:rPr lang="en-US" sz="2000" dirty="0">
                <a:solidFill>
                  <a:prstClr val="black"/>
                </a:solidFill>
                <a:latin typeface="Arial" panose="020B0604020202020204" pitchFamily="34" charset="0"/>
                <a:ea typeface="+mn-ea"/>
                <a:cs typeface="Arial" pitchFamily="34" charset="0"/>
              </a:rPr>
            </a:br>
            <a:endParaRPr lang="en-US" dirty="0">
              <a:latin typeface="Arial" panose="020B0604020202020204" pitchFamily="34" charset="0"/>
              <a:cs typeface="Arial" panose="020B0604020202020204" pitchFamily="34" charset="0"/>
            </a:endParaRPr>
          </a:p>
        </p:txBody>
      </p:sp>
      <p:sp>
        <p:nvSpPr>
          <p:cNvPr id="28676" name="Content Placeholder 2"/>
          <p:cNvSpPr>
            <a:spLocks noGrp="1"/>
          </p:cNvSpPr>
          <p:nvPr>
            <p:ph idx="1"/>
          </p:nvPr>
        </p:nvSpPr>
        <p:spPr>
          <a:xfrm>
            <a:off x="1828800" y="1447801"/>
            <a:ext cx="8686800" cy="4678363"/>
          </a:xfrm>
        </p:spPr>
        <p:txBody>
          <a:bodyPr/>
          <a:lstStyle/>
          <a:p>
            <a:pPr lvl="0">
              <a:buNone/>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B06F5A06-3776-44C8-909D-AD2332313491}" type="slidenum">
              <a:rPr lang="en-US" smtClean="0">
                <a:latin typeface="Arial" panose="020B0604020202020204" pitchFamily="34" charset="0"/>
                <a:cs typeface="Arial" panose="020B0604020202020204" pitchFamily="34" charset="0"/>
              </a:rPr>
              <a:pPr>
                <a:defRPr/>
              </a:pPr>
              <a:t>21</a:t>
            </a:fld>
            <a:endParaRPr lang="en-US" dirty="0">
              <a:latin typeface="Arial" panose="020B0604020202020204" pitchFamily="34" charset="0"/>
              <a:cs typeface="Arial" panose="020B0604020202020204" pitchFamily="34" charset="0"/>
            </a:endParaRPr>
          </a:p>
        </p:txBody>
      </p:sp>
      <p:sp>
        <p:nvSpPr>
          <p:cNvPr id="6" name="Title 1"/>
          <p:cNvSpPr txBox="1">
            <a:spLocks/>
          </p:cNvSpPr>
          <p:nvPr/>
        </p:nvSpPr>
        <p:spPr bwMode="auto">
          <a:xfrm>
            <a:off x="2057400" y="5334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p>
            <a:pPr marL="342900" indent="-342900" algn="ctr" fontAlgn="auto">
              <a:spcBef>
                <a:spcPct val="20000"/>
              </a:spcBef>
              <a:spcAft>
                <a:spcPts val="0"/>
              </a:spcAft>
              <a:defRPr/>
            </a:pPr>
            <a:r>
              <a:rPr lang="en-US" sz="3200" dirty="0">
                <a:solidFill>
                  <a:prstClr val="black"/>
                </a:solidFill>
                <a:latin typeface="Arial" panose="020B0604020202020204" pitchFamily="34" charset="0"/>
                <a:cs typeface="Arial" pitchFamily="34" charset="0"/>
              </a:rPr>
              <a:t>Foreign Terrorism Legal Training</a:t>
            </a:r>
          </a:p>
          <a:p>
            <a:pPr marL="342900" indent="-342900" algn="ctr" fontAlgn="auto">
              <a:spcBef>
                <a:spcPct val="20000"/>
              </a:spcBef>
              <a:spcAft>
                <a:spcPts val="0"/>
              </a:spcAft>
              <a:defRPr/>
            </a:pPr>
            <a:endParaRPr lang="en-US" sz="3200" dirty="0">
              <a:latin typeface="Arial" pitchFamily="34" charset="0"/>
              <a:cs typeface="Arial" pitchFamily="34" charset="0"/>
            </a:endParaRPr>
          </a:p>
        </p:txBody>
      </p:sp>
      <p:sp>
        <p:nvSpPr>
          <p:cNvPr id="7" name="Content Placeholder 2"/>
          <p:cNvSpPr txBox="1">
            <a:spLocks/>
          </p:cNvSpPr>
          <p:nvPr/>
        </p:nvSpPr>
        <p:spPr bwMode="auto">
          <a:xfrm>
            <a:off x="685800" y="1143000"/>
            <a:ext cx="111252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Font typeface="Arial" charset="0"/>
              <a:buChar char="•"/>
              <a:defRPr/>
            </a:pPr>
            <a:r>
              <a:rPr lang="en-US" sz="2000" dirty="0">
                <a:latin typeface="Arial" panose="020B0604020202020204" pitchFamily="34" charset="0"/>
                <a:cs typeface="Arial" panose="020B0604020202020204" pitchFamily="34" charset="0"/>
              </a:rPr>
              <a:t>Seminar Content: U.S. best practices on surveillance, detainment, prosecution, and deterrence of terrorism</a:t>
            </a:r>
          </a:p>
          <a:p>
            <a:pPr marL="342900" indent="-342900" eaLnBrk="0" hangingPunct="0">
              <a:spcBef>
                <a:spcPct val="20000"/>
              </a:spcBef>
              <a:buFont typeface="Arial" charset="0"/>
              <a:buChar char="•"/>
              <a:defRPr/>
            </a:pPr>
            <a:r>
              <a:rPr lang="en-US" sz="2000" dirty="0">
                <a:latin typeface="Arial" panose="020B0604020202020204" pitchFamily="34" charset="0"/>
                <a:cs typeface="Arial" panose="020B0604020202020204" pitchFamily="34" charset="0"/>
              </a:rPr>
              <a:t>Target Audience: Foreign judges and prosecutors </a:t>
            </a:r>
          </a:p>
          <a:p>
            <a:pPr marL="342900" indent="-342900" eaLnBrk="0" hangingPunct="0">
              <a:spcBef>
                <a:spcPct val="20000"/>
              </a:spcBef>
              <a:buFont typeface="Arial" charset="0"/>
              <a:buChar char="•"/>
              <a:defRPr/>
            </a:pPr>
            <a:r>
              <a:rPr lang="en-US" sz="2000" dirty="0">
                <a:latin typeface="Arial" panose="020B0604020202020204" pitchFamily="34" charset="0"/>
                <a:cs typeface="Arial" panose="020B0604020202020204" pitchFamily="34" charset="0"/>
              </a:rPr>
              <a:t>Delegations from the Philippines and Lebanon traveled to DC through a contract between CHHS and the U.S. Department of State for high-level training.</a:t>
            </a:r>
          </a:p>
          <a:p>
            <a:pPr marL="342900" indent="-342900" eaLnBrk="0" hangingPunct="0">
              <a:spcBef>
                <a:spcPct val="20000"/>
              </a:spcBef>
              <a:buFont typeface="Arial" charset="0"/>
              <a:buChar char="•"/>
              <a:defRPr/>
            </a:pPr>
            <a:r>
              <a:rPr lang="en-US" sz="2000" dirty="0">
                <a:latin typeface="Arial" panose="020B0604020202020204" pitchFamily="34" charset="0"/>
                <a:cs typeface="Arial" panose="020B0604020202020204" pitchFamily="34" charset="0"/>
              </a:rPr>
              <a:t>CHHS Director lead the training supported by CHHS senior staff and subject matter experts from around the country.</a:t>
            </a:r>
          </a:p>
          <a:p>
            <a:pPr marL="342900" indent="-342900" eaLnBrk="0" hangingPunct="0">
              <a:spcBef>
                <a:spcPct val="20000"/>
              </a:spcBef>
              <a:buFont typeface="Arial" charset="0"/>
              <a:buChar char="•"/>
              <a:defRPr/>
            </a:pPr>
            <a:r>
              <a:rPr lang="en-US" sz="2000" dirty="0">
                <a:latin typeface="Arial" panose="020B0604020202020204" pitchFamily="34" charset="0"/>
                <a:cs typeface="Arial" panose="020B0604020202020204" pitchFamily="34" charset="0"/>
              </a:rPr>
              <a:t>The training included substantive briefings by nationally recognized judges, prosecutors, and defense attorneys, as well as visits to the Department of Justice, FBI, United States Supreme Court, and the U.S. District Courts for Maryland and the District of Columbia.</a:t>
            </a:r>
          </a:p>
          <a:p>
            <a:pPr marL="342900" indent="-342900" eaLnBrk="0" hangingPunct="0">
              <a:spcBef>
                <a:spcPct val="20000"/>
              </a:spcBef>
              <a:buFont typeface="Arial" charset="0"/>
              <a:buChar char="•"/>
              <a:defRPr/>
            </a:pPr>
            <a:endParaRPr lang="en-US" sz="1400" dirty="0">
              <a:latin typeface="Arial" panose="020B0604020202020204" pitchFamily="34" charset="0"/>
              <a:ea typeface="+mn-ea"/>
              <a:cs typeface="Arial" panose="020B0604020202020204" pitchFamily="34" charset="0"/>
            </a:endParaRPr>
          </a:p>
          <a:p>
            <a:pPr marL="342900" indent="-342900" eaLnBrk="0" hangingPunct="0">
              <a:spcBef>
                <a:spcPct val="20000"/>
              </a:spcBef>
              <a:buFont typeface="Arial" charset="0"/>
              <a:buChar char="•"/>
              <a:defRPr/>
            </a:pPr>
            <a:endParaRPr lang="en-US" sz="1400" dirty="0">
              <a:latin typeface="Arial" panose="020B0604020202020204" pitchFamily="34" charset="0"/>
              <a:ea typeface="+mn-ea"/>
              <a:cs typeface="Arial" panose="020B0604020202020204" pitchFamily="34" charset="0"/>
            </a:endParaRPr>
          </a:p>
          <a:p>
            <a:pPr marL="342900" indent="-342900" eaLnBrk="0" hangingPunct="0">
              <a:spcBef>
                <a:spcPct val="20000"/>
              </a:spcBef>
              <a:buFont typeface="Arial" charset="0"/>
              <a:buChar char="•"/>
              <a:defRPr/>
            </a:pPr>
            <a:endParaRPr lang="en-US" sz="1400" dirty="0">
              <a:latin typeface="Arial" panose="020B0604020202020204" pitchFamily="34" charset="0"/>
              <a:ea typeface="+mn-ea"/>
              <a:cs typeface="Arial" panose="020B0604020202020204" pitchFamily="34" charset="0"/>
            </a:endParaRPr>
          </a:p>
          <a:p>
            <a:pPr marL="342900" indent="-342900" eaLnBrk="0" hangingPunct="0">
              <a:spcBef>
                <a:spcPct val="20000"/>
              </a:spcBef>
              <a:buFont typeface="Arial" charset="0"/>
              <a:buChar char="•"/>
              <a:defRPr/>
            </a:pPr>
            <a:endParaRPr lang="en-US" sz="1400" dirty="0">
              <a:latin typeface="Arial" panose="020B0604020202020204" pitchFamily="34" charset="0"/>
              <a:ea typeface="+mn-ea"/>
              <a:cs typeface="Arial" panose="020B0604020202020204" pitchFamily="34" charset="0"/>
            </a:endParaRPr>
          </a:p>
          <a:p>
            <a:pPr marL="342900" indent="-342900" eaLnBrk="0" hangingPunct="0">
              <a:spcBef>
                <a:spcPct val="20000"/>
              </a:spcBef>
              <a:buFont typeface="Arial" charset="0"/>
              <a:buChar char="•"/>
              <a:defRPr/>
            </a:pPr>
            <a:endParaRPr lang="en-US" sz="3200" dirty="0">
              <a:latin typeface="Arial" panose="020B0604020202020204" pitchFamily="34" charset="0"/>
              <a:ea typeface="+mn-ea"/>
              <a:cs typeface="Arial" panose="020B0604020202020204" pitchFamily="34" charset="0"/>
            </a:endParaRPr>
          </a:p>
        </p:txBody>
      </p:sp>
      <p:sp>
        <p:nvSpPr>
          <p:cNvPr id="4" name="Date Placeholder 3"/>
          <p:cNvSpPr>
            <a:spLocks noGrp="1"/>
          </p:cNvSpPr>
          <p:nvPr>
            <p:ph type="dt" sz="half" idx="10"/>
          </p:nvPr>
        </p:nvSpPr>
        <p:spPr/>
        <p:txBody>
          <a:bodyPr/>
          <a:lstStyle/>
          <a:p>
            <a:pPr>
              <a:defRPr/>
            </a:pPr>
            <a:r>
              <a:rPr lang="en-US" smtClean="0"/>
              <a:t>5/12/2022</a:t>
            </a:r>
            <a:endParaRPr lang="en-US"/>
          </a:p>
        </p:txBody>
      </p:sp>
    </p:spTree>
    <p:extLst>
      <p:ext uri="{BB962C8B-B14F-4D97-AF65-F5344CB8AC3E}">
        <p14:creationId xmlns:p14="http://schemas.microsoft.com/office/powerpoint/2010/main" val="2763488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Publications &amp; Media\Templates and Logos\PowerPoint Slides\CHHS.PowerPt_Bkgd1.jpg">
            <a:extLst>
              <a:ext uri="{FF2B5EF4-FFF2-40B4-BE49-F238E27FC236}">
                <a16:creationId xmlns:a16="http://schemas.microsoft.com/office/drawing/2014/main" id="{83F9A535-5374-4ED6-8EEB-3378A15B6279}"/>
              </a:ext>
            </a:extLst>
          </p:cNvPr>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a:extLst>
              <a:ext uri="{FF2B5EF4-FFF2-40B4-BE49-F238E27FC236}">
                <a16:creationId xmlns:a16="http://schemas.microsoft.com/office/drawing/2014/main" id="{18B0F5AA-D0DA-4248-8631-BD8169A008C0}"/>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Conferences</a:t>
            </a:r>
          </a:p>
        </p:txBody>
      </p:sp>
      <p:sp>
        <p:nvSpPr>
          <p:cNvPr id="3" name="Content Placeholder 2">
            <a:extLst>
              <a:ext uri="{FF2B5EF4-FFF2-40B4-BE49-F238E27FC236}">
                <a16:creationId xmlns:a16="http://schemas.microsoft.com/office/drawing/2014/main" id="{DABA02C2-2927-44AE-B044-3F58C07FD0FA}"/>
              </a:ext>
            </a:extLst>
          </p:cNvPr>
          <p:cNvSpPr>
            <a:spLocks noGrp="1"/>
          </p:cNvSpPr>
          <p:nvPr>
            <p:ph idx="1"/>
          </p:nvPr>
        </p:nvSpPr>
        <p:spPr>
          <a:xfrm>
            <a:off x="609600" y="1268015"/>
            <a:ext cx="10972800" cy="4321970"/>
          </a:xfrm>
        </p:spPr>
        <p:txBody>
          <a:bodyPr/>
          <a:lstStyle/>
          <a:p>
            <a:r>
              <a:rPr lang="en-US" sz="1400" dirty="0">
                <a:latin typeface="Arial" panose="020B0604020202020204" pitchFamily="34" charset="0"/>
                <a:cs typeface="Arial" panose="020B0604020202020204" pitchFamily="34" charset="0"/>
              </a:rPr>
              <a:t>Presenter, “Leveraging Emergency Management for Cybersecurity Preparedness,” National Homeland Security Conference, Las Vegas, NV, August 2021 </a:t>
            </a:r>
          </a:p>
          <a:p>
            <a:r>
              <a:rPr lang="en-US" sz="1400" dirty="0">
                <a:latin typeface="Arial" panose="020B0604020202020204" pitchFamily="34" charset="0"/>
                <a:cs typeface="Arial" panose="020B0604020202020204" pitchFamily="34" charset="0"/>
              </a:rPr>
              <a:t>Presenter, “Integrating Cybersecurity Into Emergency Management Programs” FEMA Emergency Management Higher Education Symposium, June 2020</a:t>
            </a:r>
          </a:p>
          <a:p>
            <a:r>
              <a:rPr lang="en-US" sz="1400" dirty="0">
                <a:latin typeface="Arial" panose="020B0604020202020204" pitchFamily="34" charset="0"/>
                <a:cs typeface="Arial" panose="020B0604020202020204" pitchFamily="34" charset="0"/>
              </a:rPr>
              <a:t>Presenter, ”Integrating Law and Policy Into Cybersecurity Education, NICE Conference, Phoenix, AZ November 2019</a:t>
            </a:r>
          </a:p>
          <a:p>
            <a:r>
              <a:rPr lang="en-US" sz="1400" dirty="0">
                <a:latin typeface="Arial" panose="020B0604020202020204" pitchFamily="34" charset="0"/>
                <a:cs typeface="Arial" panose="020B0604020202020204" pitchFamily="34" charset="0"/>
              </a:rPr>
              <a:t>Presenter, “Best Practices in Cyber Preparedness and Response, National Hurricane Preparedness Conference, New Orleans, LA, April 2019</a:t>
            </a:r>
          </a:p>
          <a:p>
            <a:r>
              <a:rPr lang="en-US" sz="1400" dirty="0">
                <a:latin typeface="Arial" panose="020B0604020202020204" pitchFamily="34" charset="0"/>
                <a:cs typeface="Arial" panose="020B0604020202020204" pitchFamily="34" charset="0"/>
              </a:rPr>
              <a:t>Presenter, Law and Policy of Cybersecurity Curriculum, NSA Cybersecurity Curriculum Expo IV, April, 2019</a:t>
            </a:r>
          </a:p>
          <a:p>
            <a:r>
              <a:rPr lang="en-US" sz="1400" dirty="0" smtClean="0">
                <a:latin typeface="Arial" panose="020B0604020202020204" pitchFamily="34" charset="0"/>
                <a:cs typeface="Arial" panose="020B0604020202020204" pitchFamily="34" charset="0"/>
              </a:rPr>
              <a:t>Presenter</a:t>
            </a:r>
            <a:r>
              <a:rPr lang="en-US" sz="1400" dirty="0">
                <a:latin typeface="Arial" panose="020B0604020202020204" pitchFamily="34" charset="0"/>
                <a:cs typeface="Arial" panose="020B0604020202020204" pitchFamily="34" charset="0"/>
              </a:rPr>
              <a:t>, “A, B, C, Disaster: Increasing Community Resilience through Enhanced Relationships with Early Childcare Providers &amp; Educators,” Preparedness Summit, March 26-29 2019, St. Louis, Missouri.</a:t>
            </a:r>
          </a:p>
          <a:p>
            <a:r>
              <a:rPr lang="en-US" sz="1400" dirty="0">
                <a:latin typeface="Arial" panose="020B0604020202020204" pitchFamily="34" charset="0"/>
                <a:cs typeface="Arial" panose="020B0604020202020204" pitchFamily="34" charset="0"/>
              </a:rPr>
              <a:t>Presenter, Law and Policy of Cybersecurity Curriculum, NSA Cybersecurity Curriculum Expo III, November, 2018.</a:t>
            </a:r>
          </a:p>
          <a:p>
            <a:r>
              <a:rPr lang="en-US" sz="1400" dirty="0">
                <a:latin typeface="Arial" panose="020B0604020202020204" pitchFamily="34" charset="0"/>
                <a:cs typeface="Arial" panose="020B0604020202020204" pitchFamily="34" charset="0"/>
              </a:rPr>
              <a:t>Presenter, “Building Partnerships for Public Health: Collaboration in Emergency Preparedness,” Network for Public Health Law Conference, October 4-6 2018, Phoenix, Arizona.</a:t>
            </a:r>
          </a:p>
          <a:p>
            <a:r>
              <a:rPr lang="en-US" sz="1400" dirty="0">
                <a:latin typeface="Arial" panose="020B0604020202020204" pitchFamily="34" charset="0"/>
                <a:cs typeface="Arial" panose="020B0604020202020204" pitchFamily="34" charset="0"/>
              </a:rPr>
              <a:t>Presenter, “It Takes a Village: The Building Partnerships for the Evolving Role of Emergency Management,” International Association of Emergency Managers Conference, October 19-24, 2018, Grand Rapids, Michigan.</a:t>
            </a:r>
          </a:p>
          <a:p>
            <a:endParaRPr lang="en-US" sz="14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2F7A3D1-FAAB-47C1-AC4A-E89C4455E93C}"/>
              </a:ext>
            </a:extLst>
          </p:cNvPr>
          <p:cNvSpPr>
            <a:spLocks noGrp="1"/>
          </p:cNvSpPr>
          <p:nvPr>
            <p:ph type="sldNum" sz="quarter" idx="12"/>
          </p:nvPr>
        </p:nvSpPr>
        <p:spPr/>
        <p:txBody>
          <a:bodyPr/>
          <a:lstStyle/>
          <a:p>
            <a:pPr>
              <a:defRPr/>
            </a:pPr>
            <a:fld id="{C23EEAE8-F72C-4B4D-9F23-850BE3CB2C49}" type="slidenum">
              <a:rPr lang="en-US" smtClean="0">
                <a:latin typeface="Arial" panose="020B0604020202020204" pitchFamily="34" charset="0"/>
                <a:cs typeface="Arial" panose="020B0604020202020204" pitchFamily="34" charset="0"/>
              </a:rPr>
              <a:pPr>
                <a:defRPr/>
              </a:pPr>
              <a:t>22</a:t>
            </a:fld>
            <a:endParaRPr lang="en-US">
              <a:latin typeface="Arial" panose="020B0604020202020204" pitchFamily="34" charset="0"/>
              <a:cs typeface="Arial" panose="020B0604020202020204" pitchFamily="34" charset="0"/>
            </a:endParaRPr>
          </a:p>
        </p:txBody>
      </p:sp>
      <p:sp>
        <p:nvSpPr>
          <p:cNvPr id="8" name="Date Placeholder 7"/>
          <p:cNvSpPr>
            <a:spLocks noGrp="1"/>
          </p:cNvSpPr>
          <p:nvPr>
            <p:ph type="dt" sz="half" idx="10"/>
          </p:nvPr>
        </p:nvSpPr>
        <p:spPr/>
        <p:txBody>
          <a:bodyPr/>
          <a:lstStyle/>
          <a:p>
            <a:pPr>
              <a:defRPr/>
            </a:pPr>
            <a:r>
              <a:rPr lang="en-US" smtClean="0"/>
              <a:t>5/12/2022</a:t>
            </a:r>
            <a:endParaRPr lang="en-US"/>
          </a:p>
        </p:txBody>
      </p:sp>
    </p:spTree>
    <p:extLst>
      <p:ext uri="{BB962C8B-B14F-4D97-AF65-F5344CB8AC3E}">
        <p14:creationId xmlns:p14="http://schemas.microsoft.com/office/powerpoint/2010/main" val="1291840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Publications &amp; Media\Templates and Logos\PowerPoint Slides\CHHS.PowerPt_Bkgd1.jpg">
            <a:extLst>
              <a:ext uri="{FF2B5EF4-FFF2-40B4-BE49-F238E27FC236}">
                <a16:creationId xmlns:a16="http://schemas.microsoft.com/office/drawing/2014/main" id="{83F9A535-5374-4ED6-8EEB-3378A15B6279}"/>
              </a:ext>
            </a:extLst>
          </p:cNvPr>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a:extLst>
              <a:ext uri="{FF2B5EF4-FFF2-40B4-BE49-F238E27FC236}">
                <a16:creationId xmlns:a16="http://schemas.microsoft.com/office/drawing/2014/main" id="{18B0F5AA-D0DA-4248-8631-BD8169A008C0}"/>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Conferences</a:t>
            </a:r>
          </a:p>
        </p:txBody>
      </p:sp>
      <p:sp>
        <p:nvSpPr>
          <p:cNvPr id="3" name="Content Placeholder 2">
            <a:extLst>
              <a:ext uri="{FF2B5EF4-FFF2-40B4-BE49-F238E27FC236}">
                <a16:creationId xmlns:a16="http://schemas.microsoft.com/office/drawing/2014/main" id="{DABA02C2-2927-44AE-B044-3F58C07FD0FA}"/>
              </a:ext>
            </a:extLst>
          </p:cNvPr>
          <p:cNvSpPr>
            <a:spLocks noGrp="1"/>
          </p:cNvSpPr>
          <p:nvPr>
            <p:ph idx="1"/>
          </p:nvPr>
        </p:nvSpPr>
        <p:spPr/>
        <p:txBody>
          <a:bodyPr/>
          <a:lstStyle/>
          <a:p>
            <a:r>
              <a:rPr lang="en-US" sz="1400" dirty="0">
                <a:latin typeface="Arial" panose="020B0604020202020204" pitchFamily="34" charset="0"/>
                <a:cs typeface="Arial" panose="020B0604020202020204" pitchFamily="34" charset="0"/>
              </a:rPr>
              <a:t>Panelist, “Internet of Things, Autonomous Cars, and Drones” </a:t>
            </a:r>
            <a:r>
              <a:rPr lang="en-US" sz="1400" dirty="0" err="1">
                <a:latin typeface="Arial" panose="020B0604020202020204" pitchFamily="34" charset="0"/>
                <a:cs typeface="Arial" panose="020B0604020202020204" pitchFamily="34" charset="0"/>
              </a:rPr>
              <a:t>CyberMaryland</a:t>
            </a:r>
            <a:r>
              <a:rPr lang="en-US" sz="1400" dirty="0">
                <a:latin typeface="Arial" panose="020B0604020202020204" pitchFamily="34" charset="0"/>
                <a:cs typeface="Arial" panose="020B0604020202020204" pitchFamily="34" charset="0"/>
              </a:rPr>
              <a:t>, October 12, 2017.</a:t>
            </a:r>
          </a:p>
          <a:p>
            <a:r>
              <a:rPr lang="en-US" sz="1400" dirty="0">
                <a:latin typeface="Arial" panose="020B0604020202020204" pitchFamily="34" charset="0"/>
                <a:cs typeface="Arial" panose="020B0604020202020204" pitchFamily="34" charset="0"/>
              </a:rPr>
              <a:t>Guest Lecturer, “Cybersecurity and Terrorism,” Georgetown University Executive Masters of Professional Studies in Emergency and Disaster Management, September, 18, 2017.  </a:t>
            </a:r>
          </a:p>
          <a:p>
            <a:r>
              <a:rPr lang="en-US" sz="1400" dirty="0">
                <a:latin typeface="Arial" panose="020B0604020202020204" pitchFamily="34" charset="0"/>
                <a:cs typeface="Arial" panose="020B0604020202020204" pitchFamily="34" charset="0"/>
              </a:rPr>
              <a:t>Presenter, 2017 National Homeland Security Conference, June 6, 2017.</a:t>
            </a:r>
          </a:p>
          <a:p>
            <a:r>
              <a:rPr lang="en-US" sz="1400" dirty="0">
                <a:latin typeface="Arial" panose="020B0604020202020204" pitchFamily="34" charset="0"/>
                <a:cs typeface="Arial" panose="020B0604020202020204" pitchFamily="34" charset="0"/>
              </a:rPr>
              <a:t>Presenter, 2017 Maryland Emergency Managers Association Conference, May 30, 2017.</a:t>
            </a:r>
          </a:p>
          <a:p>
            <a:r>
              <a:rPr lang="en-US" sz="1400" dirty="0">
                <a:latin typeface="Arial" panose="020B0604020202020204" pitchFamily="34" charset="0"/>
                <a:cs typeface="Arial" panose="020B0604020202020204" pitchFamily="34" charset="0"/>
              </a:rPr>
              <a:t>Moderator for Panel on “The State of </a:t>
            </a:r>
            <a:r>
              <a:rPr lang="en-US" sz="1400" dirty="0" err="1">
                <a:latin typeface="Arial" panose="020B0604020202020204" pitchFamily="34" charset="0"/>
                <a:cs typeface="Arial" panose="020B0604020202020204" pitchFamily="34" charset="0"/>
              </a:rPr>
              <a:t>Cyberlaw</a:t>
            </a:r>
            <a:r>
              <a:rPr lang="en-US" sz="1400" dirty="0">
                <a:latin typeface="Arial" panose="020B0604020202020204" pitchFamily="34" charset="0"/>
                <a:cs typeface="Arial" panose="020B0604020202020204" pitchFamily="34" charset="0"/>
              </a:rPr>
              <a:t>: Security and Privacy - Surveillance and Law Enforcement in the Digital Age,” University of Maryland Francis King Carey School of Law and the Maryland Law Review, February 10, 2017.</a:t>
            </a:r>
          </a:p>
          <a:p>
            <a:r>
              <a:rPr lang="en-US" sz="1400" dirty="0">
                <a:latin typeface="Arial" panose="020B0604020202020204" pitchFamily="34" charset="0"/>
                <a:cs typeface="Arial" panose="020B0604020202020204" pitchFamily="34" charset="0"/>
              </a:rPr>
              <a:t>Webinar, Emergency Preparedness Against Infectious Diseases on Public Transit, National Academies of Science, Transportation Research Board, August 14, 2018 (over 400 online attendees). </a:t>
            </a:r>
          </a:p>
          <a:p>
            <a:r>
              <a:rPr lang="en-US" sz="1400" dirty="0">
                <a:latin typeface="Arial" panose="020B0604020202020204" pitchFamily="34" charset="0"/>
                <a:cs typeface="Arial" panose="020B0604020202020204" pitchFamily="34" charset="0"/>
              </a:rPr>
              <a:t>Presenter, Law and Policy of Cybersecurity Curriculum, NSA Cybersecurity Curriculum Expo II, April, 2018.</a:t>
            </a:r>
          </a:p>
          <a:p>
            <a:r>
              <a:rPr lang="en-US" sz="1400" dirty="0">
                <a:latin typeface="Arial" panose="020B0604020202020204" pitchFamily="34" charset="0"/>
                <a:cs typeface="Arial" panose="020B0604020202020204" pitchFamily="34" charset="0"/>
              </a:rPr>
              <a:t>Speaker, “Maryland City County and State Organizations Bring Cyber Home,” Rockville Economic Development </a:t>
            </a:r>
            <a:r>
              <a:rPr lang="en-US" sz="1400" dirty="0" err="1">
                <a:latin typeface="Arial" panose="020B0604020202020204" pitchFamily="34" charset="0"/>
                <a:cs typeface="Arial" panose="020B0604020202020204" pitchFamily="34" charset="0"/>
              </a:rPr>
              <a:t>Inc</a:t>
            </a:r>
            <a:r>
              <a:rPr lang="en-US" sz="1400" dirty="0">
                <a:latin typeface="Arial" panose="020B0604020202020204" pitchFamily="34" charset="0"/>
                <a:cs typeface="Arial" panose="020B0604020202020204" pitchFamily="34" charset="0"/>
              </a:rPr>
              <a:t>, Maryland Department of Commerce, TEDCO, March 16, 2018.</a:t>
            </a:r>
          </a:p>
          <a:p>
            <a:r>
              <a:rPr lang="en-US" sz="1400" dirty="0">
                <a:latin typeface="Arial" panose="020B0604020202020204" pitchFamily="34" charset="0"/>
                <a:cs typeface="Arial" panose="020B0604020202020204" pitchFamily="34" charset="0"/>
              </a:rPr>
              <a:t>Presenter, Law and Policy of Cybersecurity Curriculum, NSA Cybersecurity Curriculum Expo I, November, 2017.</a:t>
            </a:r>
          </a:p>
          <a:p>
            <a:pPr marL="0" indent="0">
              <a:buNone/>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2F7A3D1-FAAB-47C1-AC4A-E89C4455E93C}"/>
              </a:ext>
            </a:extLst>
          </p:cNvPr>
          <p:cNvSpPr>
            <a:spLocks noGrp="1"/>
          </p:cNvSpPr>
          <p:nvPr>
            <p:ph type="sldNum" sz="quarter" idx="12"/>
          </p:nvPr>
        </p:nvSpPr>
        <p:spPr/>
        <p:txBody>
          <a:bodyPr/>
          <a:lstStyle/>
          <a:p>
            <a:pPr>
              <a:defRPr/>
            </a:pPr>
            <a:fld id="{C23EEAE8-F72C-4B4D-9F23-850BE3CB2C49}" type="slidenum">
              <a:rPr lang="en-US" smtClean="0">
                <a:latin typeface="Arial" panose="020B0604020202020204" pitchFamily="34" charset="0"/>
                <a:cs typeface="Arial" panose="020B0604020202020204" pitchFamily="34" charset="0"/>
              </a:rPr>
              <a:pPr>
                <a:defRPr/>
              </a:pPr>
              <a:t>23</a:t>
            </a:fld>
            <a:endParaRPr lang="en-US">
              <a:latin typeface="Arial" panose="020B0604020202020204" pitchFamily="34" charset="0"/>
              <a:cs typeface="Arial" panose="020B0604020202020204" pitchFamily="34" charset="0"/>
            </a:endParaRPr>
          </a:p>
        </p:txBody>
      </p:sp>
      <p:sp>
        <p:nvSpPr>
          <p:cNvPr id="8" name="Date Placeholder 7"/>
          <p:cNvSpPr>
            <a:spLocks noGrp="1"/>
          </p:cNvSpPr>
          <p:nvPr>
            <p:ph type="dt" sz="half" idx="10"/>
          </p:nvPr>
        </p:nvSpPr>
        <p:spPr/>
        <p:txBody>
          <a:bodyPr/>
          <a:lstStyle/>
          <a:p>
            <a:pPr>
              <a:defRPr/>
            </a:pPr>
            <a:r>
              <a:rPr lang="en-US" smtClean="0"/>
              <a:t>5/12/2022</a:t>
            </a:r>
            <a:endParaRPr lang="en-US"/>
          </a:p>
        </p:txBody>
      </p:sp>
    </p:spTree>
    <p:extLst>
      <p:ext uri="{BB962C8B-B14F-4D97-AF65-F5344CB8AC3E}">
        <p14:creationId xmlns:p14="http://schemas.microsoft.com/office/powerpoint/2010/main" val="3372542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9906000" cy="609600"/>
          </a:xfrm>
        </p:spPr>
        <p:txBody>
          <a:bodyPr/>
          <a:lstStyle/>
          <a:p>
            <a:r>
              <a:rPr lang="en-US" sz="3200" dirty="0" smtClean="0">
                <a:latin typeface="Arial" panose="020B0604020202020204" pitchFamily="34" charset="0"/>
                <a:cs typeface="Arial" pitchFamily="34" charset="0"/>
              </a:rPr>
              <a:t>124 Maryland Law Alumni at CHHS </a:t>
            </a:r>
            <a:endParaRPr lang="en-US" sz="3200" dirty="0">
              <a:latin typeface="Arial" panose="020B0604020202020204" pitchFamily="34" charset="0"/>
              <a:cs typeface="Arial" pitchFamily="34" charset="0"/>
            </a:endParaRPr>
          </a:p>
        </p:txBody>
      </p:sp>
      <p:sp>
        <p:nvSpPr>
          <p:cNvPr id="4" name="Slide Number Placeholder 3"/>
          <p:cNvSpPr>
            <a:spLocks noGrp="1"/>
          </p:cNvSpPr>
          <p:nvPr>
            <p:ph type="sldNum" sz="quarter" idx="12"/>
          </p:nvPr>
        </p:nvSpPr>
        <p:spPr>
          <a:xfrm>
            <a:off x="8077200" y="6385659"/>
            <a:ext cx="2133600" cy="365125"/>
          </a:xfrm>
        </p:spPr>
        <p:txBody>
          <a:bodyPr/>
          <a:lstStyle/>
          <a:p>
            <a:pPr>
              <a:defRPr/>
            </a:pPr>
            <a:fld id="{14B98A0C-2286-471B-ABF0-C96171B5943F}" type="slidenum">
              <a:rPr lang="en-US" smtClean="0">
                <a:latin typeface="Arial" panose="020B0604020202020204" pitchFamily="34" charset="0"/>
                <a:cs typeface="Arial" panose="020B0604020202020204" pitchFamily="34" charset="0"/>
              </a:rPr>
              <a:pPr>
                <a:defRPr/>
              </a:pPr>
              <a:t>24</a:t>
            </a:fld>
            <a:endParaRPr lang="en-US" dirty="0">
              <a:latin typeface="Arial" panose="020B0604020202020204" pitchFamily="34" charset="0"/>
              <a:cs typeface="Arial" panose="020B0604020202020204"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51221770"/>
              </p:ext>
            </p:extLst>
          </p:nvPr>
        </p:nvGraphicFramePr>
        <p:xfrm>
          <a:off x="1805306" y="774913"/>
          <a:ext cx="8705693" cy="5152647"/>
        </p:xfrm>
        <a:graphic>
          <a:graphicData uri="http://schemas.openxmlformats.org/drawingml/2006/table">
            <a:tbl>
              <a:tblPr bandRow="1"/>
              <a:tblGrid>
                <a:gridCol w="1134590">
                  <a:extLst>
                    <a:ext uri="{9D8B030D-6E8A-4147-A177-3AD203B41FA5}">
                      <a16:colId xmlns:a16="http://schemas.microsoft.com/office/drawing/2014/main" val="1218212827"/>
                    </a:ext>
                  </a:extLst>
                </a:gridCol>
                <a:gridCol w="1488069">
                  <a:extLst>
                    <a:ext uri="{9D8B030D-6E8A-4147-A177-3AD203B41FA5}">
                      <a16:colId xmlns:a16="http://schemas.microsoft.com/office/drawing/2014/main" val="3635339944"/>
                    </a:ext>
                  </a:extLst>
                </a:gridCol>
                <a:gridCol w="1199144">
                  <a:extLst>
                    <a:ext uri="{9D8B030D-6E8A-4147-A177-3AD203B41FA5}">
                      <a16:colId xmlns:a16="http://schemas.microsoft.com/office/drawing/2014/main" val="2869404454"/>
                    </a:ext>
                  </a:extLst>
                </a:gridCol>
                <a:gridCol w="1361069">
                  <a:extLst>
                    <a:ext uri="{9D8B030D-6E8A-4147-A177-3AD203B41FA5}">
                      <a16:colId xmlns:a16="http://schemas.microsoft.com/office/drawing/2014/main" val="452629043"/>
                    </a:ext>
                  </a:extLst>
                </a:gridCol>
                <a:gridCol w="1235657">
                  <a:extLst>
                    <a:ext uri="{9D8B030D-6E8A-4147-A177-3AD203B41FA5}">
                      <a16:colId xmlns:a16="http://schemas.microsoft.com/office/drawing/2014/main" val="2281144653"/>
                    </a:ext>
                  </a:extLst>
                </a:gridCol>
                <a:gridCol w="1159457">
                  <a:extLst>
                    <a:ext uri="{9D8B030D-6E8A-4147-A177-3AD203B41FA5}">
                      <a16:colId xmlns:a16="http://schemas.microsoft.com/office/drawing/2014/main" val="3940374530"/>
                    </a:ext>
                  </a:extLst>
                </a:gridCol>
                <a:gridCol w="1127707">
                  <a:extLst>
                    <a:ext uri="{9D8B030D-6E8A-4147-A177-3AD203B41FA5}">
                      <a16:colId xmlns:a16="http://schemas.microsoft.com/office/drawing/2014/main" val="1263756066"/>
                    </a:ext>
                  </a:extLst>
                </a:gridCol>
              </a:tblGrid>
              <a:tr h="248653">
                <a:tc>
                  <a:txBody>
                    <a:bodyPr/>
                    <a:lstStyle/>
                    <a:p>
                      <a:pPr algn="l" rtl="0" fontAlgn="ctr"/>
                      <a:r>
                        <a:rPr lang="en-US" sz="800" b="0" i="0" u="none" strike="noStrike" dirty="0">
                          <a:solidFill>
                            <a:srgbClr val="000000"/>
                          </a:solidFill>
                          <a:effectLst/>
                          <a:latin typeface="Arial" panose="020B0604020202020204" pitchFamily="34" charset="0"/>
                        </a:rPr>
                        <a:t> Marita Mike, </a:t>
                      </a:r>
                      <a:r>
                        <a:rPr lang="en-US" sz="800" b="0" i="0" u="none" strike="noStrike" dirty="0" smtClean="0">
                          <a:solidFill>
                            <a:srgbClr val="000000"/>
                          </a:solidFill>
                          <a:effectLst/>
                          <a:latin typeface="Arial" panose="020B0604020202020204" pitchFamily="34" charset="0"/>
                        </a:rPr>
                        <a:t>1999H</a:t>
                      </a:r>
                      <a:endParaRPr lang="en-US" sz="800" b="0" i="0" u="none" strike="noStrike" dirty="0">
                        <a:solidFill>
                          <a:srgbClr val="000000"/>
                        </a:solidFill>
                        <a:effectLst/>
                        <a:latin typeface="Arial" panose="020B0604020202020204" pitchFamily="34" charset="0"/>
                      </a:endParaRP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David Bohannon, 2005</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Sean Kates, 2007</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dirty="0">
                          <a:solidFill>
                            <a:srgbClr val="000000"/>
                          </a:solidFill>
                          <a:effectLst/>
                          <a:latin typeface="Arial" panose="020B0604020202020204" pitchFamily="34" charset="0"/>
                        </a:rPr>
                        <a:t>Kristen </a:t>
                      </a:r>
                      <a:r>
                        <a:rPr lang="en-US" sz="800" b="0" i="0" u="none" strike="noStrike" dirty="0" err="1">
                          <a:solidFill>
                            <a:srgbClr val="000000"/>
                          </a:solidFill>
                          <a:effectLst/>
                          <a:latin typeface="Arial" panose="020B0604020202020204" pitchFamily="34" charset="0"/>
                        </a:rPr>
                        <a:t>Skogsberg</a:t>
                      </a:r>
                      <a:r>
                        <a:rPr lang="en-US" sz="800" b="0" i="0" u="none" strike="noStrike" dirty="0">
                          <a:solidFill>
                            <a:srgbClr val="000000"/>
                          </a:solidFill>
                          <a:effectLst/>
                          <a:latin typeface="Arial" panose="020B0604020202020204" pitchFamily="34" charset="0"/>
                        </a:rPr>
                        <a:t>, 2008</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Elizabeth Webster, 2010</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Joey Kroart, 2014</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800" b="0" i="0" u="none" strike="noStrike" dirty="0">
                          <a:solidFill>
                            <a:srgbClr val="000000"/>
                          </a:solidFill>
                          <a:effectLst/>
                          <a:latin typeface="Arial" panose="020B0604020202020204" pitchFamily="34" charset="0"/>
                        </a:rPr>
                        <a:t> </a:t>
                      </a:r>
                      <a:r>
                        <a:rPr lang="en-US" sz="800" b="0" i="0" u="none" strike="noStrike" dirty="0" smtClean="0">
                          <a:solidFill>
                            <a:srgbClr val="000000"/>
                          </a:solidFill>
                          <a:effectLst/>
                          <a:latin typeface="Arial" panose="020B0604020202020204" pitchFamily="34" charset="0"/>
                        </a:rPr>
                        <a:t>Frank Maldarelli, 2020</a:t>
                      </a:r>
                    </a:p>
                  </a:txBody>
                  <a:tcPr marL="2672" marR="2672" marT="267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720775698"/>
                  </a:ext>
                </a:extLst>
              </a:tr>
              <a:tr h="248653">
                <a:tc>
                  <a:txBody>
                    <a:bodyPr/>
                    <a:lstStyle/>
                    <a:p>
                      <a:pPr algn="l" rtl="0" fontAlgn="ctr"/>
                      <a:r>
                        <a:rPr lang="en-US" sz="800" b="0" i="0" u="none" strike="noStrike" dirty="0">
                          <a:solidFill>
                            <a:srgbClr val="000000"/>
                          </a:solidFill>
                          <a:effectLst/>
                          <a:latin typeface="Arial" panose="020B0604020202020204" pitchFamily="34" charset="0"/>
                        </a:rPr>
                        <a:t> Kate Christensen, 2002</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David Brummett, 2005</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Cezar Lopez, 2007</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Raymond Shin, 2008</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Avery Blank, 2011</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Christine Gentry, 2014</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800" b="0" i="0" u="none" strike="noStrike" dirty="0">
                          <a:solidFill>
                            <a:srgbClr val="000000"/>
                          </a:solidFill>
                          <a:effectLst/>
                          <a:latin typeface="Arial" panose="020B0604020202020204" pitchFamily="34" charset="0"/>
                        </a:rPr>
                        <a:t> </a:t>
                      </a:r>
                      <a:r>
                        <a:rPr lang="en-US" sz="800" b="0" i="0" u="none" strike="noStrike" dirty="0" smtClean="0">
                          <a:solidFill>
                            <a:srgbClr val="000000"/>
                          </a:solidFill>
                          <a:effectLst/>
                          <a:latin typeface="Arial" panose="020B0604020202020204" pitchFamily="34" charset="0"/>
                        </a:rPr>
                        <a:t>Joe</a:t>
                      </a:r>
                      <a:r>
                        <a:rPr lang="en-US" sz="800" b="0" i="0" u="none" strike="noStrike" baseline="0" dirty="0" smtClean="0">
                          <a:solidFill>
                            <a:srgbClr val="000000"/>
                          </a:solidFill>
                          <a:effectLst/>
                          <a:latin typeface="Arial" panose="020B0604020202020204" pitchFamily="34" charset="0"/>
                        </a:rPr>
                        <a:t> White, 2020</a:t>
                      </a:r>
                      <a:endParaRPr lang="en-US" sz="800" b="0" i="0" u="none" strike="noStrike" dirty="0">
                        <a:solidFill>
                          <a:srgbClr val="000000"/>
                        </a:solidFill>
                        <a:effectLst/>
                        <a:latin typeface="Arial" panose="020B0604020202020204" pitchFamily="34" charset="0"/>
                      </a:endParaRPr>
                    </a:p>
                  </a:txBody>
                  <a:tcPr marL="2672" marR="2672" marT="267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435851258"/>
                  </a:ext>
                </a:extLst>
              </a:tr>
              <a:tr h="330730">
                <a:tc>
                  <a:txBody>
                    <a:bodyPr/>
                    <a:lstStyle/>
                    <a:p>
                      <a:pPr algn="l" rtl="0" fontAlgn="ctr"/>
                      <a:r>
                        <a:rPr lang="en-US" sz="800" b="0" i="0" u="none" strike="noStrike" dirty="0">
                          <a:solidFill>
                            <a:srgbClr val="000000"/>
                          </a:solidFill>
                          <a:effectLst/>
                          <a:latin typeface="Arial" panose="020B0604020202020204" pitchFamily="34" charset="0"/>
                        </a:rPr>
                        <a:t> Erin Hahn, 2002</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Ellen Cornelius Ericson, 2005</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David McDonough, 2007</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Mathew Swinburne, 2008</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Bryan Hull, 2011</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dirty="0">
                          <a:solidFill>
                            <a:srgbClr val="000000"/>
                          </a:solidFill>
                          <a:effectLst/>
                          <a:latin typeface="Arial" panose="020B0604020202020204" pitchFamily="34" charset="0"/>
                        </a:rPr>
                        <a:t>Taylor </a:t>
                      </a:r>
                      <a:r>
                        <a:rPr lang="en-US" sz="800" b="0" i="0" u="none" strike="noStrike" dirty="0" err="1">
                          <a:solidFill>
                            <a:srgbClr val="000000"/>
                          </a:solidFill>
                          <a:effectLst/>
                          <a:latin typeface="Arial" panose="020B0604020202020204" pitchFamily="34" charset="0"/>
                        </a:rPr>
                        <a:t>Kasky</a:t>
                      </a:r>
                      <a:r>
                        <a:rPr lang="en-US" sz="800" b="0" i="0" u="none" strike="noStrike" dirty="0">
                          <a:solidFill>
                            <a:srgbClr val="000000"/>
                          </a:solidFill>
                          <a:effectLst/>
                          <a:latin typeface="Arial" panose="020B0604020202020204" pitchFamily="34" charset="0"/>
                        </a:rPr>
                        <a:t>, 2015</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dirty="0" smtClean="0">
                          <a:solidFill>
                            <a:srgbClr val="000000"/>
                          </a:solidFill>
                          <a:effectLst/>
                          <a:latin typeface="Arial" panose="020B0604020202020204" pitchFamily="34" charset="0"/>
                        </a:rPr>
                        <a:t>Hanna Leonard, 2021</a:t>
                      </a:r>
                      <a:endParaRPr lang="en-US" sz="800" b="0" i="0" u="none" strike="noStrike" dirty="0">
                        <a:solidFill>
                          <a:srgbClr val="000000"/>
                        </a:solidFill>
                        <a:effectLst/>
                        <a:latin typeface="Arial" panose="020B0604020202020204" pitchFamily="34" charset="0"/>
                      </a:endParaRP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091118070"/>
                  </a:ext>
                </a:extLst>
              </a:tr>
              <a:tr h="248653">
                <a:tc>
                  <a:txBody>
                    <a:bodyPr/>
                    <a:lstStyle/>
                    <a:p>
                      <a:pPr algn="l" rtl="0" fontAlgn="ctr"/>
                      <a:r>
                        <a:rPr lang="en-US" sz="800" b="0" i="0" u="none" strike="noStrike" dirty="0">
                          <a:solidFill>
                            <a:srgbClr val="000000"/>
                          </a:solidFill>
                          <a:effectLst/>
                          <a:latin typeface="Arial" panose="020B0604020202020204" pitchFamily="34" charset="0"/>
                        </a:rPr>
                        <a:t>  Krista </a:t>
                      </a:r>
                      <a:r>
                        <a:rPr lang="en-US" sz="800" b="0" i="0" u="none" strike="noStrike" dirty="0" err="1">
                          <a:solidFill>
                            <a:srgbClr val="000000"/>
                          </a:solidFill>
                          <a:effectLst/>
                          <a:latin typeface="Arial" panose="020B0604020202020204" pitchFamily="34" charset="0"/>
                        </a:rPr>
                        <a:t>Horochena</a:t>
                      </a:r>
                      <a:r>
                        <a:rPr lang="en-US" sz="800" b="0" i="0" u="none" strike="noStrike" dirty="0">
                          <a:solidFill>
                            <a:srgbClr val="000000"/>
                          </a:solidFill>
                          <a:effectLst/>
                          <a:latin typeface="Arial" panose="020B0604020202020204" pitchFamily="34" charset="0"/>
                        </a:rPr>
                        <a:t>, 2002</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dirty="0">
                          <a:solidFill>
                            <a:srgbClr val="000000"/>
                          </a:solidFill>
                          <a:effectLst/>
                          <a:latin typeface="Arial" panose="020B0604020202020204" pitchFamily="34" charset="0"/>
                        </a:rPr>
                        <a:t>Matthew Fuchs, 2005</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Amy Major, 2007</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Ben Alpert, 2009</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Rebecca Mansbach, 2011</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Jason Rubinistein, 2015</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dirty="0" smtClean="0">
                          <a:solidFill>
                            <a:srgbClr val="000000"/>
                          </a:solidFill>
                          <a:effectLst/>
                          <a:latin typeface="Arial" panose="020B0604020202020204" pitchFamily="34" charset="0"/>
                        </a:rPr>
                        <a:t>Chang Won Kang, 2021</a:t>
                      </a:r>
                      <a:endParaRPr lang="en-US" sz="800" b="0" i="0" u="none" strike="noStrike" dirty="0">
                        <a:solidFill>
                          <a:srgbClr val="000000"/>
                        </a:solidFill>
                        <a:effectLst/>
                        <a:latin typeface="Arial" panose="020B0604020202020204" pitchFamily="34" charset="0"/>
                      </a:endParaRP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299123098"/>
                  </a:ext>
                </a:extLst>
              </a:tr>
              <a:tr h="248653">
                <a:tc>
                  <a:txBody>
                    <a:bodyPr/>
                    <a:lstStyle/>
                    <a:p>
                      <a:pPr algn="l" rtl="0" fontAlgn="ctr"/>
                      <a:r>
                        <a:rPr lang="en-US" sz="800" b="0" i="0" u="none" strike="noStrike">
                          <a:solidFill>
                            <a:srgbClr val="000000"/>
                          </a:solidFill>
                          <a:effectLst/>
                          <a:latin typeface="Arial" panose="020B0604020202020204" pitchFamily="34" charset="0"/>
                        </a:rPr>
                        <a:t>Daniel McBride, 2002</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dirty="0" err="1">
                          <a:solidFill>
                            <a:srgbClr val="000000"/>
                          </a:solidFill>
                          <a:effectLst/>
                          <a:latin typeface="Arial" panose="020B0604020202020204" pitchFamily="34" charset="0"/>
                        </a:rPr>
                        <a:t>Ulka</a:t>
                      </a:r>
                      <a:r>
                        <a:rPr lang="en-US" sz="800" b="0" i="0" u="none" strike="noStrike" dirty="0">
                          <a:solidFill>
                            <a:srgbClr val="000000"/>
                          </a:solidFill>
                          <a:effectLst/>
                          <a:latin typeface="Arial" panose="020B0604020202020204" pitchFamily="34" charset="0"/>
                        </a:rPr>
                        <a:t> </a:t>
                      </a:r>
                      <a:r>
                        <a:rPr lang="en-US" sz="800" b="0" i="0" u="none" strike="noStrike" dirty="0" err="1">
                          <a:solidFill>
                            <a:srgbClr val="000000"/>
                          </a:solidFill>
                          <a:effectLst/>
                          <a:latin typeface="Arial" panose="020B0604020202020204" pitchFamily="34" charset="0"/>
                        </a:rPr>
                        <a:t>Ghanta</a:t>
                      </a:r>
                      <a:r>
                        <a:rPr lang="en-US" sz="800" b="0" i="0" u="none" strike="noStrike" dirty="0">
                          <a:solidFill>
                            <a:srgbClr val="000000"/>
                          </a:solidFill>
                          <a:effectLst/>
                          <a:latin typeface="Arial" panose="020B0604020202020204" pitchFamily="34" charset="0"/>
                        </a:rPr>
                        <a:t>, 2005</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Jennifer Martin, 2007</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Adam Coleman, 2009</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Keti Shea, 2011</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Michael Tennison, 2015</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endParaRPr lang="en-US" dirty="0"/>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434455052"/>
                  </a:ext>
                </a:extLst>
              </a:tr>
              <a:tr h="248653">
                <a:tc>
                  <a:txBody>
                    <a:bodyPr/>
                    <a:lstStyle/>
                    <a:p>
                      <a:pPr algn="l" rtl="0" fontAlgn="ctr"/>
                      <a:r>
                        <a:rPr lang="en-US" sz="800" b="0" i="0" u="none" strike="noStrike">
                          <a:solidFill>
                            <a:srgbClr val="000000"/>
                          </a:solidFill>
                          <a:effectLst/>
                          <a:latin typeface="Arial" panose="020B0604020202020204" pitchFamily="34" charset="0"/>
                        </a:rPr>
                        <a:t>Lori Romer Stone, 2002</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dirty="0">
                          <a:solidFill>
                            <a:srgbClr val="000000"/>
                          </a:solidFill>
                          <a:effectLst/>
                          <a:latin typeface="Arial" panose="020B0604020202020204" pitchFamily="34" charset="0"/>
                        </a:rPr>
                        <a:t>Christina Hermann, 2005</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David Mandell, 2007</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Dan Goodman, 2009</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Nisha Sherry, 2011</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Sean Harding, 2016</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endParaRPr lang="en-US" sz="800" b="0" i="0" u="none" strike="noStrike">
                        <a:solidFill>
                          <a:srgbClr val="000000"/>
                        </a:solidFill>
                        <a:effectLst/>
                        <a:latin typeface="Arial" panose="020B0604020202020204" pitchFamily="34" charset="0"/>
                      </a:endParaRP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210436243"/>
                  </a:ext>
                </a:extLst>
              </a:tr>
              <a:tr h="248653">
                <a:tc>
                  <a:txBody>
                    <a:bodyPr/>
                    <a:lstStyle/>
                    <a:p>
                      <a:pPr algn="l" rtl="0" fontAlgn="ctr"/>
                      <a:r>
                        <a:rPr lang="en-US" sz="800" b="0" i="0" u="none" strike="noStrike">
                          <a:solidFill>
                            <a:srgbClr val="000000"/>
                          </a:solidFill>
                          <a:effectLst/>
                          <a:latin typeface="Arial" panose="020B0604020202020204" pitchFamily="34" charset="0"/>
                        </a:rPr>
                        <a:t>Karyn Bergmann, 2003</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Jonathan Minkove, 2005</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Daniel Orlaskey, 2007</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John Katz, 2009</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George Waddington, 2011</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Tyler Hoblitzell, 2016</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endParaRPr lang="en-US" sz="800" b="0" i="0" u="none" strike="noStrike">
                        <a:solidFill>
                          <a:srgbClr val="000000"/>
                        </a:solidFill>
                        <a:effectLst/>
                        <a:latin typeface="Arial" panose="020B0604020202020204" pitchFamily="34" charset="0"/>
                      </a:endParaRP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271780672"/>
                  </a:ext>
                </a:extLst>
              </a:tr>
              <a:tr h="248653">
                <a:tc>
                  <a:txBody>
                    <a:bodyPr/>
                    <a:lstStyle/>
                    <a:p>
                      <a:pPr algn="l" rtl="0" fontAlgn="ctr"/>
                      <a:r>
                        <a:rPr lang="en-US" sz="800" b="0" i="0" u="none" strike="noStrike">
                          <a:solidFill>
                            <a:srgbClr val="000000"/>
                          </a:solidFill>
                          <a:effectLst/>
                          <a:latin typeface="Arial" panose="020B0604020202020204" pitchFamily="34" charset="0"/>
                        </a:rPr>
                        <a:t>Chris Gozdor, 2003</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Catherine Napjus, 2005</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Nicole Chapple, 2007</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Talley Kovacs, 2009</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Michael Ulrich, 2011</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Margaret Glover, 2016</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endParaRPr lang="en-US" sz="800" b="0" i="0" u="none" strike="noStrike">
                        <a:solidFill>
                          <a:srgbClr val="000000"/>
                        </a:solidFill>
                        <a:effectLst/>
                        <a:latin typeface="Arial" panose="020B0604020202020204" pitchFamily="34" charset="0"/>
                      </a:endParaRP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322218946"/>
                  </a:ext>
                </a:extLst>
              </a:tr>
              <a:tr h="248653">
                <a:tc>
                  <a:txBody>
                    <a:bodyPr/>
                    <a:lstStyle/>
                    <a:p>
                      <a:pPr algn="l" rtl="0" fontAlgn="ctr"/>
                      <a:r>
                        <a:rPr lang="en-US" sz="800" b="0" i="0" u="none" strike="noStrike">
                          <a:solidFill>
                            <a:srgbClr val="000000"/>
                          </a:solidFill>
                          <a:effectLst/>
                          <a:latin typeface="Arial" panose="020B0604020202020204" pitchFamily="34" charset="0"/>
                        </a:rPr>
                        <a:t>Brent McKee, 2003</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Deborah Silver, 2005</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dirty="0">
                          <a:solidFill>
                            <a:srgbClr val="000000"/>
                          </a:solidFill>
                          <a:effectLst/>
                          <a:latin typeface="Arial" panose="020B0604020202020204" pitchFamily="34" charset="0"/>
                        </a:rPr>
                        <a:t>Karla Schaffer, 2007</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David Myers, 2009</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Brandy Bruyere, 2012</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Allison Kronback, 2016</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endParaRPr lang="en-US" sz="800" b="0" i="0" u="none" strike="noStrike">
                        <a:solidFill>
                          <a:srgbClr val="000000"/>
                        </a:solidFill>
                        <a:effectLst/>
                        <a:latin typeface="Arial" panose="020B0604020202020204" pitchFamily="34" charset="0"/>
                      </a:endParaRP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4167523075"/>
                  </a:ext>
                </a:extLst>
              </a:tr>
              <a:tr h="363163">
                <a:tc>
                  <a:txBody>
                    <a:bodyPr/>
                    <a:lstStyle/>
                    <a:p>
                      <a:pPr algn="l" rtl="0" fontAlgn="ctr"/>
                      <a:r>
                        <a:rPr lang="en-US" sz="800" b="0" i="0" u="none" strike="noStrike">
                          <a:solidFill>
                            <a:srgbClr val="000000"/>
                          </a:solidFill>
                          <a:effectLst/>
                          <a:latin typeface="Arial" panose="020B0604020202020204" pitchFamily="34" charset="0"/>
                        </a:rPr>
                        <a:t>Mike Beland, 2004</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dirty="0">
                          <a:solidFill>
                            <a:srgbClr val="000000"/>
                          </a:solidFill>
                          <a:effectLst/>
                          <a:latin typeface="Arial" panose="020B0604020202020204" pitchFamily="34" charset="0"/>
                        </a:rPr>
                        <a:t>Brooke Courtney, 2006</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Arianne Spaccarelli, 2007</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Paris Nourmohammadi, 2009</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Marissa Clark, 2012</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Chris Smith, 2016</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endParaRPr lang="en-US" sz="800" b="0" i="0" u="none" strike="noStrike" dirty="0">
                        <a:solidFill>
                          <a:srgbClr val="000000"/>
                        </a:solidFill>
                        <a:effectLst/>
                        <a:latin typeface="Arial" panose="020B0604020202020204" pitchFamily="34" charset="0"/>
                      </a:endParaRP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97261396"/>
                  </a:ext>
                </a:extLst>
              </a:tr>
              <a:tr h="248653">
                <a:tc>
                  <a:txBody>
                    <a:bodyPr/>
                    <a:lstStyle/>
                    <a:p>
                      <a:pPr algn="l" rtl="0" fontAlgn="ctr"/>
                      <a:r>
                        <a:rPr lang="es-ES" sz="800" b="0" i="0" u="none" strike="noStrike">
                          <a:solidFill>
                            <a:srgbClr val="000000"/>
                          </a:solidFill>
                          <a:effectLst/>
                          <a:latin typeface="Arial" panose="020B0604020202020204" pitchFamily="34" charset="0"/>
                        </a:rPr>
                        <a:t>AJ Bellido De Luna, 2004</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Clark Lee, 2006</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Michael Stallings, 2007</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John O’Neil, 2009</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Kasia Fertala, 2012</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dirty="0">
                          <a:solidFill>
                            <a:srgbClr val="000000"/>
                          </a:solidFill>
                          <a:effectLst/>
                          <a:latin typeface="Arial" panose="020B0604020202020204" pitchFamily="34" charset="0"/>
                        </a:rPr>
                        <a:t>Jules </a:t>
                      </a:r>
                      <a:r>
                        <a:rPr lang="en-US" sz="800" b="0" i="0" u="none" strike="noStrike" dirty="0" err="1">
                          <a:solidFill>
                            <a:srgbClr val="000000"/>
                          </a:solidFill>
                          <a:effectLst/>
                          <a:latin typeface="Arial" panose="020B0604020202020204" pitchFamily="34" charset="0"/>
                        </a:rPr>
                        <a:t>Szanton</a:t>
                      </a:r>
                      <a:r>
                        <a:rPr lang="en-US" sz="800" b="0" i="0" u="none" strike="noStrike" dirty="0">
                          <a:solidFill>
                            <a:srgbClr val="000000"/>
                          </a:solidFill>
                          <a:effectLst/>
                          <a:latin typeface="Arial" panose="020B0604020202020204" pitchFamily="34" charset="0"/>
                        </a:rPr>
                        <a:t>, 2016</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endParaRPr lang="en-US" sz="800" b="0" i="0" u="none" strike="noStrike">
                        <a:solidFill>
                          <a:srgbClr val="000000"/>
                        </a:solidFill>
                        <a:effectLst/>
                        <a:latin typeface="Arial" panose="020B0604020202020204" pitchFamily="34" charset="0"/>
                      </a:endParaRP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347193235"/>
                  </a:ext>
                </a:extLst>
              </a:tr>
              <a:tr h="248653">
                <a:tc>
                  <a:txBody>
                    <a:bodyPr/>
                    <a:lstStyle/>
                    <a:p>
                      <a:pPr algn="l" rtl="0" fontAlgn="ctr"/>
                      <a:r>
                        <a:rPr lang="en-US" sz="800" b="0" i="0" u="none" strike="noStrike">
                          <a:solidFill>
                            <a:srgbClr val="000000"/>
                          </a:solidFill>
                          <a:effectLst/>
                          <a:latin typeface="Arial" panose="020B0604020202020204" pitchFamily="34" charset="0"/>
                        </a:rPr>
                        <a:t>Rob Burriesci, 2004</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Saj Popat, 2006</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dirty="0">
                          <a:solidFill>
                            <a:srgbClr val="000000"/>
                          </a:solidFill>
                          <a:effectLst/>
                          <a:latin typeface="Arial" panose="020B0604020202020204" pitchFamily="34" charset="0"/>
                        </a:rPr>
                        <a:t>Megan Timmins, 2007</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Erin Podolny, 2009</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Gregory Sunshine, 2012</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dirty="0">
                          <a:solidFill>
                            <a:srgbClr val="000000"/>
                          </a:solidFill>
                          <a:effectLst/>
                          <a:latin typeface="Arial" panose="020B0604020202020204" pitchFamily="34" charset="0"/>
                        </a:rPr>
                        <a:t>Amy Rappole, 2016</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endParaRPr lang="en-US" sz="800" b="0" i="0" u="none" strike="noStrike" dirty="0">
                        <a:solidFill>
                          <a:srgbClr val="000000"/>
                        </a:solidFill>
                        <a:effectLst/>
                        <a:latin typeface="Arial" panose="020B0604020202020204" pitchFamily="34" charset="0"/>
                      </a:endParaRP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935642659"/>
                  </a:ext>
                </a:extLst>
              </a:tr>
              <a:tr h="248653">
                <a:tc>
                  <a:txBody>
                    <a:bodyPr/>
                    <a:lstStyle/>
                    <a:p>
                      <a:pPr algn="l" rtl="0" fontAlgn="ctr"/>
                      <a:r>
                        <a:rPr lang="en-US" sz="800" b="0" i="0" u="none" strike="noStrike">
                          <a:solidFill>
                            <a:srgbClr val="000000"/>
                          </a:solidFill>
                          <a:effectLst/>
                          <a:latin typeface="Arial" panose="020B0604020202020204" pitchFamily="34" charset="0"/>
                        </a:rPr>
                        <a:t>Sabrina  Chase, 2004</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Benjamin Pulz, 2006</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Anthony Villa, 2007</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Jennifer Shahabuddin, 2009</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Sheena Tomar, 2012</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Jonathan Lim , 2017</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endParaRPr lang="en-US" sz="800" b="0" i="0" u="none" strike="noStrike">
                        <a:solidFill>
                          <a:srgbClr val="000000"/>
                        </a:solidFill>
                        <a:effectLst/>
                        <a:latin typeface="Arial" panose="020B0604020202020204" pitchFamily="34" charset="0"/>
                      </a:endParaRP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382568770"/>
                  </a:ext>
                </a:extLst>
              </a:tr>
              <a:tr h="215612">
                <a:tc>
                  <a:txBody>
                    <a:bodyPr/>
                    <a:lstStyle/>
                    <a:p>
                      <a:pPr algn="l" rtl="0" fontAlgn="ctr"/>
                      <a:r>
                        <a:rPr lang="en-US" sz="800" b="0" i="0" u="none" strike="noStrike">
                          <a:solidFill>
                            <a:srgbClr val="000000"/>
                          </a:solidFill>
                          <a:effectLst/>
                          <a:latin typeface="Arial" panose="020B0604020202020204" pitchFamily="34" charset="0"/>
                        </a:rPr>
                        <a:t>Matt Gallagher, 2004</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Rebecca Shore-Suslowitz, 2006</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Jillian Williams, 2007</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Peter Suh, 2009</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Meredith Leeson, 2013</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dirty="0">
                          <a:solidFill>
                            <a:srgbClr val="000000"/>
                          </a:solidFill>
                          <a:effectLst/>
                          <a:latin typeface="Arial" panose="020B0604020202020204" pitchFamily="34" charset="0"/>
                        </a:rPr>
                        <a:t>Tyler Babich, </a:t>
                      </a:r>
                      <a:r>
                        <a:rPr lang="en-US" sz="800" b="0" i="0" u="none" strike="noStrike" dirty="0" smtClean="0">
                          <a:solidFill>
                            <a:srgbClr val="000000"/>
                          </a:solidFill>
                          <a:effectLst/>
                          <a:latin typeface="Arial" panose="020B0604020202020204" pitchFamily="34" charset="0"/>
                        </a:rPr>
                        <a:t>2018</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endParaRPr lang="en-US" sz="800" b="0" i="0" u="none" strike="noStrike" dirty="0">
                        <a:solidFill>
                          <a:srgbClr val="000000"/>
                        </a:solidFill>
                        <a:effectLst/>
                        <a:latin typeface="Arial" panose="020B0604020202020204" pitchFamily="34" charset="0"/>
                      </a:endParaRP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629888476"/>
                  </a:ext>
                </a:extLst>
              </a:tr>
              <a:tr h="248653">
                <a:tc>
                  <a:txBody>
                    <a:bodyPr/>
                    <a:lstStyle/>
                    <a:p>
                      <a:pPr algn="l" rtl="0" fontAlgn="ctr"/>
                      <a:r>
                        <a:rPr lang="en-US" sz="800" b="0" i="0" u="none" strike="noStrike">
                          <a:solidFill>
                            <a:srgbClr val="000000"/>
                          </a:solidFill>
                          <a:effectLst/>
                          <a:latin typeface="Arial" panose="020B0604020202020204" pitchFamily="34" charset="0"/>
                        </a:rPr>
                        <a:t>Jeff Gilberg, 2004</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Michael Vesely, 2006</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dirty="0">
                          <a:solidFill>
                            <a:srgbClr val="000000"/>
                          </a:solidFill>
                          <a:effectLst/>
                          <a:latin typeface="Arial" panose="020B0604020202020204" pitchFamily="34" charset="0"/>
                        </a:rPr>
                        <a:t>Aileen </a:t>
                      </a:r>
                      <a:r>
                        <a:rPr lang="en-US" sz="800" b="0" i="0" u="none" strike="noStrike" dirty="0" err="1">
                          <a:solidFill>
                            <a:srgbClr val="000000"/>
                          </a:solidFill>
                          <a:effectLst/>
                          <a:latin typeface="Arial" panose="020B0604020202020204" pitchFamily="34" charset="0"/>
                        </a:rPr>
                        <a:t>Xenakis</a:t>
                      </a:r>
                      <a:r>
                        <a:rPr lang="en-US" sz="800" b="0" i="0" u="none" strike="noStrike" dirty="0">
                          <a:solidFill>
                            <a:srgbClr val="000000"/>
                          </a:solidFill>
                          <a:effectLst/>
                          <a:latin typeface="Arial" panose="020B0604020202020204" pitchFamily="34" charset="0"/>
                        </a:rPr>
                        <a:t>, 2007</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Meghan Butasek, 2010</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Max Romanik, 2013</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dirty="0" smtClean="0">
                          <a:solidFill>
                            <a:srgbClr val="000000"/>
                          </a:solidFill>
                          <a:effectLst/>
                          <a:latin typeface="Arial" panose="020B0604020202020204" pitchFamily="34" charset="0"/>
                        </a:rPr>
                        <a:t>Patrick</a:t>
                      </a:r>
                      <a:r>
                        <a:rPr lang="en-US" sz="800" b="0" i="0" u="none" strike="noStrike" baseline="0" dirty="0" smtClean="0">
                          <a:solidFill>
                            <a:srgbClr val="000000"/>
                          </a:solidFill>
                          <a:effectLst/>
                          <a:latin typeface="Arial" panose="020B0604020202020204" pitchFamily="34" charset="0"/>
                        </a:rPr>
                        <a:t> Fleming, 2018</a:t>
                      </a:r>
                      <a:endParaRPr lang="en-US" sz="800" b="0" i="0" u="none" strike="noStrike" dirty="0">
                        <a:solidFill>
                          <a:srgbClr val="000000"/>
                        </a:solidFill>
                        <a:effectLst/>
                        <a:latin typeface="Arial" panose="020B0604020202020204" pitchFamily="34" charset="0"/>
                      </a:endParaRP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endParaRPr lang="en-US" sz="800" b="0" i="0" u="none" strike="noStrike">
                        <a:solidFill>
                          <a:srgbClr val="000000"/>
                        </a:solidFill>
                        <a:effectLst/>
                        <a:latin typeface="Arial" panose="020B0604020202020204" pitchFamily="34" charset="0"/>
                      </a:endParaRP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616501161"/>
                  </a:ext>
                </a:extLst>
              </a:tr>
              <a:tr h="245829">
                <a:tc>
                  <a:txBody>
                    <a:bodyPr/>
                    <a:lstStyle/>
                    <a:p>
                      <a:pPr algn="l" rtl="0" fontAlgn="ctr"/>
                      <a:r>
                        <a:rPr lang="en-US" sz="800" b="0" i="0" u="none" strike="noStrike">
                          <a:solidFill>
                            <a:srgbClr val="000000"/>
                          </a:solidFill>
                          <a:effectLst/>
                          <a:latin typeface="Arial" panose="020B0604020202020204" pitchFamily="34" charset="0"/>
                        </a:rPr>
                        <a:t>Alyssa Johnson, 2004</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Adrian Wilairat, 2006</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Colleen Clary, 2008</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Peter Fox, 2010</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dirty="0">
                          <a:solidFill>
                            <a:srgbClr val="000000"/>
                          </a:solidFill>
                          <a:effectLst/>
                          <a:latin typeface="Arial" panose="020B0604020202020204" pitchFamily="34" charset="0"/>
                        </a:rPr>
                        <a:t>Ben Yelin, 2013</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800" b="0" i="0" u="none" strike="noStrike" dirty="0">
                          <a:solidFill>
                            <a:srgbClr val="000000"/>
                          </a:solidFill>
                          <a:effectLst/>
                          <a:latin typeface="Arial" panose="020B0604020202020204" pitchFamily="34" charset="0"/>
                        </a:rPr>
                        <a:t> </a:t>
                      </a:r>
                      <a:r>
                        <a:rPr lang="en-US" sz="800" b="0" i="0" u="none" strike="noStrike" dirty="0" smtClean="0">
                          <a:solidFill>
                            <a:srgbClr val="000000"/>
                          </a:solidFill>
                          <a:effectLst/>
                          <a:latin typeface="Arial" panose="020B0604020202020204" pitchFamily="34" charset="0"/>
                        </a:rPr>
                        <a:t>Hassan</a:t>
                      </a:r>
                      <a:r>
                        <a:rPr lang="en-US" sz="800" b="0" i="0" u="none" strike="noStrike" baseline="0" dirty="0" smtClean="0">
                          <a:solidFill>
                            <a:srgbClr val="000000"/>
                          </a:solidFill>
                          <a:effectLst/>
                          <a:latin typeface="Arial" panose="020B0604020202020204" pitchFamily="34" charset="0"/>
                        </a:rPr>
                        <a:t> Sheikh</a:t>
                      </a:r>
                      <a:r>
                        <a:rPr lang="en-US" sz="800" b="0" i="0" u="none" strike="noStrike" dirty="0" smtClean="0">
                          <a:solidFill>
                            <a:srgbClr val="000000"/>
                          </a:solidFill>
                          <a:effectLst/>
                          <a:latin typeface="Arial" panose="020B0604020202020204" pitchFamily="34" charset="0"/>
                        </a:rPr>
                        <a:t>, 2018</a:t>
                      </a:r>
                      <a:endParaRPr lang="en-US" sz="800" b="0" i="0" u="none" strike="noStrike" dirty="0">
                        <a:solidFill>
                          <a:srgbClr val="000000"/>
                        </a:solidFill>
                        <a:effectLst/>
                        <a:latin typeface="Arial" panose="020B0604020202020204" pitchFamily="34" charset="0"/>
                      </a:endParaRPr>
                    </a:p>
                  </a:txBody>
                  <a:tcPr marL="2672" marR="2672" marT="267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endParaRPr lang="en-US" sz="800" b="0" i="0" u="none" strike="noStrike">
                        <a:solidFill>
                          <a:srgbClr val="000000"/>
                        </a:solidFill>
                        <a:effectLst/>
                        <a:latin typeface="Arial" panose="020B0604020202020204" pitchFamily="34" charset="0"/>
                      </a:endParaRPr>
                    </a:p>
                  </a:txBody>
                  <a:tcPr marL="2672" marR="2672" marT="267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809719082"/>
                  </a:ext>
                </a:extLst>
              </a:tr>
              <a:tr h="239179">
                <a:tc>
                  <a:txBody>
                    <a:bodyPr/>
                    <a:lstStyle/>
                    <a:p>
                      <a:pPr algn="l" rtl="0" fontAlgn="ctr"/>
                      <a:r>
                        <a:rPr lang="en-US" sz="800" b="0" i="0" u="none" strike="noStrike">
                          <a:solidFill>
                            <a:srgbClr val="000000"/>
                          </a:solidFill>
                          <a:effectLst/>
                          <a:latin typeface="Arial" panose="020B0604020202020204" pitchFamily="34" charset="0"/>
                        </a:rPr>
                        <a:t>Charles Madden, 2004</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Markus Rauschecker, 2006</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Jessica George, 2008</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Jessica Hurst, 2010</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dirty="0">
                          <a:solidFill>
                            <a:srgbClr val="000000"/>
                          </a:solidFill>
                          <a:effectLst/>
                          <a:latin typeface="Arial" panose="020B0604020202020204" pitchFamily="34" charset="0"/>
                        </a:rPr>
                        <a:t>Rachel </a:t>
                      </a:r>
                      <a:r>
                        <a:rPr lang="en-US" sz="800" b="0" i="0" u="none" strike="noStrike" dirty="0" err="1">
                          <a:solidFill>
                            <a:srgbClr val="000000"/>
                          </a:solidFill>
                          <a:effectLst/>
                          <a:latin typeface="Arial" panose="020B0604020202020204" pitchFamily="34" charset="0"/>
                        </a:rPr>
                        <a:t>Almaraz</a:t>
                      </a:r>
                      <a:r>
                        <a:rPr lang="en-US" sz="800" b="0" i="0" u="none" strike="noStrike" dirty="0">
                          <a:solidFill>
                            <a:srgbClr val="000000"/>
                          </a:solidFill>
                          <a:effectLst/>
                          <a:latin typeface="Arial" panose="020B0604020202020204" pitchFamily="34" charset="0"/>
                        </a:rPr>
                        <a:t>, 2013</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800" b="0" i="0" u="none" strike="noStrike" dirty="0">
                          <a:solidFill>
                            <a:srgbClr val="000000"/>
                          </a:solidFill>
                          <a:effectLst/>
                          <a:latin typeface="Arial" panose="020B0604020202020204" pitchFamily="34" charset="0"/>
                        </a:rPr>
                        <a:t> </a:t>
                      </a:r>
                      <a:r>
                        <a:rPr lang="en-US" sz="800" b="0" i="0" u="none" strike="noStrike" dirty="0" smtClean="0">
                          <a:solidFill>
                            <a:srgbClr val="000000"/>
                          </a:solidFill>
                          <a:effectLst/>
                          <a:latin typeface="Arial" panose="020B0604020202020204" pitchFamily="34" charset="0"/>
                        </a:rPr>
                        <a:t>Ariel</a:t>
                      </a:r>
                      <a:r>
                        <a:rPr lang="en-US" sz="800" b="0" i="0" u="none" strike="noStrike" baseline="0" dirty="0" smtClean="0">
                          <a:solidFill>
                            <a:srgbClr val="000000"/>
                          </a:solidFill>
                          <a:effectLst/>
                          <a:latin typeface="Arial" panose="020B0604020202020204" pitchFamily="34" charset="0"/>
                        </a:rPr>
                        <a:t> Neumann</a:t>
                      </a:r>
                      <a:r>
                        <a:rPr lang="en-US" sz="800" b="0" i="0" u="none" strike="noStrike" dirty="0" smtClean="0">
                          <a:solidFill>
                            <a:srgbClr val="000000"/>
                          </a:solidFill>
                          <a:effectLst/>
                          <a:latin typeface="Arial" panose="020B0604020202020204" pitchFamily="34" charset="0"/>
                        </a:rPr>
                        <a:t>, 2019</a:t>
                      </a:r>
                      <a:endParaRPr lang="en-US" sz="800" b="0" i="0" u="none" strike="noStrike" dirty="0">
                        <a:solidFill>
                          <a:srgbClr val="000000"/>
                        </a:solidFill>
                        <a:effectLst/>
                        <a:latin typeface="Arial" panose="020B0604020202020204" pitchFamily="34" charset="0"/>
                      </a:endParaRPr>
                    </a:p>
                  </a:txBody>
                  <a:tcPr marL="2672" marR="2672" marT="267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endParaRPr lang="en-US" sz="800" b="0" i="0" u="none" strike="noStrike" dirty="0">
                        <a:solidFill>
                          <a:srgbClr val="000000"/>
                        </a:solidFill>
                        <a:effectLst/>
                        <a:latin typeface="Arial" panose="020B0604020202020204" pitchFamily="34" charset="0"/>
                      </a:endParaRPr>
                    </a:p>
                  </a:txBody>
                  <a:tcPr marL="2672" marR="2672" marT="267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485649709"/>
                  </a:ext>
                </a:extLst>
              </a:tr>
              <a:tr h="248653">
                <a:tc>
                  <a:txBody>
                    <a:bodyPr/>
                    <a:lstStyle/>
                    <a:p>
                      <a:pPr algn="l" rtl="0" fontAlgn="ctr"/>
                      <a:r>
                        <a:rPr lang="en-US" sz="800" b="0" i="0" u="none" strike="noStrike">
                          <a:solidFill>
                            <a:srgbClr val="000000"/>
                          </a:solidFill>
                          <a:effectLst/>
                          <a:latin typeface="Arial" panose="020B0604020202020204" pitchFamily="34" charset="0"/>
                        </a:rPr>
                        <a:t>Alexandra Podolny, 2004</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Robin Clark, 2007</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Trudy Henson, 2008</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Jung Lee, 2010</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dirty="0">
                          <a:solidFill>
                            <a:srgbClr val="000000"/>
                          </a:solidFill>
                          <a:effectLst/>
                          <a:latin typeface="Arial" panose="020B0604020202020204" pitchFamily="34" charset="0"/>
                        </a:rPr>
                        <a:t>Margaret Davis, 2013</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r>
                        <a:rPr lang="en-US" sz="800" b="0" i="0" u="none" strike="noStrike" kern="1200" dirty="0" smtClean="0">
                          <a:solidFill>
                            <a:srgbClr val="000000"/>
                          </a:solidFill>
                          <a:effectLst/>
                          <a:latin typeface="Arial" panose="020B0604020202020204" pitchFamily="34" charset="0"/>
                          <a:ea typeface="+mn-ea"/>
                          <a:cs typeface="+mn-cs"/>
                        </a:rPr>
                        <a:t>Michael Block, 2020</a:t>
                      </a:r>
                      <a:endParaRPr lang="en-US" sz="800" b="0" i="0" u="none" strike="noStrike" kern="1200" dirty="0">
                        <a:solidFill>
                          <a:srgbClr val="000000"/>
                        </a:solidFill>
                        <a:effectLst/>
                        <a:latin typeface="Arial" panose="020B0604020202020204" pitchFamily="34" charset="0"/>
                        <a:ea typeface="+mn-ea"/>
                        <a:cs typeface="+mn-cs"/>
                      </a:endParaRP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endParaRPr lang="en-US" sz="800" b="0" i="0" u="none" strike="noStrike">
                        <a:solidFill>
                          <a:srgbClr val="000000"/>
                        </a:solidFill>
                        <a:effectLst/>
                        <a:latin typeface="Arial" panose="020B0604020202020204" pitchFamily="34" charset="0"/>
                      </a:endParaRPr>
                    </a:p>
                  </a:txBody>
                  <a:tcPr marL="2672" marR="2672" marT="267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655042143"/>
                  </a:ext>
                </a:extLst>
              </a:tr>
              <a:tr h="248653">
                <a:tc>
                  <a:txBody>
                    <a:bodyPr/>
                    <a:lstStyle/>
                    <a:p>
                      <a:pPr algn="l" rtl="0" fontAlgn="ctr"/>
                      <a:r>
                        <a:rPr lang="en-US" sz="800" b="0" i="0" u="none" strike="noStrike">
                          <a:solidFill>
                            <a:srgbClr val="000000"/>
                          </a:solidFill>
                          <a:effectLst/>
                          <a:latin typeface="Arial" panose="020B0604020202020204" pitchFamily="34" charset="0"/>
                        </a:rPr>
                        <a:t>Heather Shaivitz, 2004</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Michael Craven, 2007</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Atresha Karra, 2008</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Max Tondro, 2010</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800" b="0" i="0" u="none" strike="noStrike">
                          <a:solidFill>
                            <a:srgbClr val="000000"/>
                          </a:solidFill>
                          <a:effectLst/>
                          <a:latin typeface="Arial" panose="020B0604020202020204" pitchFamily="34" charset="0"/>
                        </a:rPr>
                        <a:t>Sonia Siddiqui, 2013</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r>
                        <a:rPr lang="en-US" sz="800" b="0" i="0" u="none" strike="noStrike" kern="1200" dirty="0" smtClean="0">
                          <a:solidFill>
                            <a:srgbClr val="000000"/>
                          </a:solidFill>
                          <a:effectLst/>
                          <a:latin typeface="Arial" panose="020B0604020202020204" pitchFamily="34" charset="0"/>
                          <a:ea typeface="+mn-ea"/>
                          <a:cs typeface="+mn-cs"/>
                        </a:rPr>
                        <a:t>Zachary </a:t>
                      </a:r>
                      <a:r>
                        <a:rPr lang="en-US" sz="800" b="0" i="0" u="none" strike="noStrike" kern="1200" dirty="0" err="1" smtClean="0">
                          <a:solidFill>
                            <a:srgbClr val="000000"/>
                          </a:solidFill>
                          <a:effectLst/>
                          <a:latin typeface="Arial" panose="020B0604020202020204" pitchFamily="34" charset="0"/>
                          <a:ea typeface="+mn-ea"/>
                          <a:cs typeface="+mn-cs"/>
                        </a:rPr>
                        <a:t>Liebman</a:t>
                      </a:r>
                      <a:r>
                        <a:rPr lang="en-US" sz="800" b="0" i="0" u="none" strike="noStrike" kern="1200" dirty="0" smtClean="0">
                          <a:solidFill>
                            <a:srgbClr val="000000"/>
                          </a:solidFill>
                          <a:effectLst/>
                          <a:latin typeface="Arial" panose="020B0604020202020204" pitchFamily="34" charset="0"/>
                          <a:ea typeface="+mn-ea"/>
                          <a:cs typeface="+mn-cs"/>
                        </a:rPr>
                        <a:t>, 2020</a:t>
                      </a:r>
                      <a:endParaRPr lang="en-US" sz="800" b="0" i="0" u="none" strike="noStrike" kern="1200" dirty="0">
                        <a:solidFill>
                          <a:srgbClr val="000000"/>
                        </a:solidFill>
                        <a:effectLst/>
                        <a:latin typeface="Arial" panose="020B0604020202020204" pitchFamily="34" charset="0"/>
                        <a:ea typeface="+mn-ea"/>
                        <a:cs typeface="+mn-cs"/>
                      </a:endParaRPr>
                    </a:p>
                  </a:txBody>
                  <a:tcPr marL="2672" marR="2672" marT="267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endParaRPr lang="en-US" sz="800" b="0" i="0" u="none" strike="noStrike">
                        <a:solidFill>
                          <a:srgbClr val="000000"/>
                        </a:solidFill>
                        <a:effectLst/>
                        <a:latin typeface="Arial" panose="020B0604020202020204" pitchFamily="34" charset="0"/>
                      </a:endParaRPr>
                    </a:p>
                  </a:txBody>
                  <a:tcPr marL="2672" marR="2672" marT="267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4180830055"/>
                  </a:ext>
                </a:extLst>
              </a:tr>
              <a:tr h="248653">
                <a:tc>
                  <a:txBody>
                    <a:bodyPr/>
                    <a:lstStyle/>
                    <a:p>
                      <a:pPr algn="l" rtl="0" fontAlgn="ctr"/>
                      <a:r>
                        <a:rPr lang="en-US" sz="800" b="0" i="0" u="none" strike="noStrike">
                          <a:solidFill>
                            <a:srgbClr val="000000"/>
                          </a:solidFill>
                          <a:effectLst/>
                          <a:latin typeface="Arial" panose="020B0604020202020204" pitchFamily="34" charset="0"/>
                        </a:rPr>
                        <a:t>Jodi Stern, 2004</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Sandy Dornsife, 2007</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dirty="0">
                          <a:solidFill>
                            <a:srgbClr val="000000"/>
                          </a:solidFill>
                          <a:effectLst/>
                          <a:latin typeface="Arial" panose="020B0604020202020204" pitchFamily="34" charset="0"/>
                        </a:rPr>
                        <a:t>Brigid Ryan, 2008</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dirty="0">
                          <a:solidFill>
                            <a:srgbClr val="000000"/>
                          </a:solidFill>
                          <a:effectLst/>
                          <a:latin typeface="Arial" panose="020B0604020202020204" pitchFamily="34" charset="0"/>
                        </a:rPr>
                        <a:t>Christopher Webster, 2010</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US" sz="800" b="0" i="0" u="none" strike="noStrike">
                          <a:solidFill>
                            <a:srgbClr val="000000"/>
                          </a:solidFill>
                          <a:effectLst/>
                          <a:latin typeface="Arial" panose="020B0604020202020204" pitchFamily="34" charset="0"/>
                        </a:rPr>
                        <a:t>Katherine Cooper, 2014</a:t>
                      </a:r>
                    </a:p>
                  </a:txBody>
                  <a:tcPr marL="2672" marR="2672" marT="2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800" b="0" i="0" u="none" strike="noStrike" dirty="0">
                          <a:solidFill>
                            <a:srgbClr val="000000"/>
                          </a:solidFill>
                          <a:effectLst/>
                          <a:latin typeface="Arial" panose="020B0604020202020204" pitchFamily="34" charset="0"/>
                        </a:rPr>
                        <a:t> </a:t>
                      </a:r>
                      <a:r>
                        <a:rPr lang="en-US" sz="800" b="0" i="0" u="none" strike="noStrike" dirty="0" smtClean="0">
                          <a:solidFill>
                            <a:srgbClr val="000000"/>
                          </a:solidFill>
                          <a:effectLst/>
                          <a:latin typeface="Arial" panose="020B0604020202020204" pitchFamily="34" charset="0"/>
                        </a:rPr>
                        <a:t>Peter McCullough, 2020</a:t>
                      </a:r>
                      <a:endParaRPr lang="en-US" sz="800" b="0" i="0" u="none" strike="noStrike" dirty="0">
                        <a:solidFill>
                          <a:srgbClr val="000000"/>
                        </a:solidFill>
                        <a:effectLst/>
                        <a:latin typeface="Arial" panose="020B0604020202020204" pitchFamily="34" charset="0"/>
                      </a:endParaRPr>
                    </a:p>
                  </a:txBody>
                  <a:tcPr marL="2672" marR="2672" marT="267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endParaRPr lang="en-US" sz="800" b="0" i="0" u="none" strike="noStrike" dirty="0">
                        <a:solidFill>
                          <a:srgbClr val="000000"/>
                        </a:solidFill>
                        <a:effectLst/>
                        <a:latin typeface="Arial" panose="020B0604020202020204" pitchFamily="34" charset="0"/>
                      </a:endParaRPr>
                    </a:p>
                  </a:txBody>
                  <a:tcPr marL="2672" marR="2672" marT="267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472544045"/>
                  </a:ext>
                </a:extLst>
              </a:tr>
            </a:tbl>
          </a:graphicData>
        </a:graphic>
      </p:graphicFrame>
      <p:sp>
        <p:nvSpPr>
          <p:cNvPr id="6" name="Date Placeholder 5"/>
          <p:cNvSpPr>
            <a:spLocks noGrp="1"/>
          </p:cNvSpPr>
          <p:nvPr>
            <p:ph type="dt" sz="half" idx="10"/>
          </p:nvPr>
        </p:nvSpPr>
        <p:spPr/>
        <p:txBody>
          <a:bodyPr/>
          <a:lstStyle/>
          <a:p>
            <a:pPr>
              <a:defRPr/>
            </a:pPr>
            <a:r>
              <a:rPr lang="en-US" smtClean="0"/>
              <a:t>5/12/2022</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p:txBody>
          <a:bodyPr/>
          <a:lstStyle/>
          <a:p>
            <a:pPr eaLnBrk="1" hangingPunct="1"/>
            <a:endParaRPr lang="en-US" dirty="0">
              <a:ea typeface="ＭＳ Ｐゴシック" pitchFamily="34" charset="-128"/>
            </a:endParaRP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ea typeface="+mn-ea"/>
            </a:endParaRPr>
          </a:p>
        </p:txBody>
      </p:sp>
      <p:pic>
        <p:nvPicPr>
          <p:cNvPr id="23556" name="Picture 2" descr="E:\CHHS.PowerPt_Title.jpg"/>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6147" name="Title 1"/>
          <p:cNvSpPr>
            <a:spLocks noGrp="1"/>
          </p:cNvSpPr>
          <p:nvPr>
            <p:ph type="title"/>
          </p:nvPr>
        </p:nvSpPr>
        <p:spPr/>
        <p:txBody>
          <a:bodyPr/>
          <a:lstStyle/>
          <a:p>
            <a:r>
              <a:rPr lang="en-US" sz="3200" dirty="0">
                <a:latin typeface="Arial" panose="020B0604020202020204" pitchFamily="34" charset="0"/>
                <a:ea typeface="ＭＳ Ｐゴシック" pitchFamily="34" charset="-128"/>
                <a:cs typeface="Arial" panose="020B0604020202020204" pitchFamily="34" charset="0"/>
              </a:rPr>
              <a:t>CHHS Offices</a:t>
            </a:r>
          </a:p>
        </p:txBody>
      </p:sp>
      <p:sp>
        <p:nvSpPr>
          <p:cNvPr id="6148" name="Content Placeholder 2"/>
          <p:cNvSpPr>
            <a:spLocks noGrp="1"/>
          </p:cNvSpPr>
          <p:nvPr>
            <p:ph idx="1"/>
          </p:nvPr>
        </p:nvSpPr>
        <p:spPr>
          <a:xfrm>
            <a:off x="1676400" y="1278259"/>
            <a:ext cx="8915400" cy="4525963"/>
          </a:xfrm>
        </p:spPr>
        <p:txBody>
          <a:bodyPr/>
          <a:lstStyle/>
          <a:p>
            <a:r>
              <a:rPr lang="en-US" sz="2400" dirty="0" smtClean="0">
                <a:latin typeface="Arial" panose="020B0604020202020204" pitchFamily="34" charset="0"/>
                <a:ea typeface="ＭＳ Ｐゴシック" pitchFamily="34" charset="-128"/>
                <a:cs typeface="Arial" panose="020B0604020202020204" pitchFamily="34" charset="0"/>
              </a:rPr>
              <a:t>University of Maryland, Baltimore Campus:</a:t>
            </a:r>
          </a:p>
          <a:p>
            <a:pPr lvl="1"/>
            <a:r>
              <a:rPr lang="en-US" sz="2000" dirty="0" smtClean="0">
                <a:latin typeface="Arial" panose="020B0604020202020204" pitchFamily="34" charset="0"/>
                <a:ea typeface="ＭＳ Ｐゴシック" pitchFamily="34" charset="-128"/>
                <a:cs typeface="Arial" panose="020B0604020202020204" pitchFamily="34" charset="0"/>
              </a:rPr>
              <a:t>School of Law</a:t>
            </a:r>
            <a:endParaRPr lang="en-US" sz="2000" dirty="0">
              <a:latin typeface="Arial" panose="020B0604020202020204" pitchFamily="34" charset="0"/>
              <a:ea typeface="ＭＳ Ｐゴシック" pitchFamily="34" charset="-128"/>
              <a:cs typeface="Arial" panose="020B0604020202020204" pitchFamily="34" charset="0"/>
            </a:endParaRPr>
          </a:p>
          <a:p>
            <a:pPr lvl="1"/>
            <a:r>
              <a:rPr lang="en-US" sz="2000" dirty="0">
                <a:latin typeface="Arial" panose="020B0604020202020204" pitchFamily="34" charset="0"/>
                <a:ea typeface="ＭＳ Ｐゴシック" pitchFamily="34" charset="-128"/>
                <a:cs typeface="Arial" panose="020B0604020202020204" pitchFamily="34" charset="0"/>
              </a:rPr>
              <a:t>300 Russell Street</a:t>
            </a:r>
          </a:p>
          <a:p>
            <a:r>
              <a:rPr lang="en-US" sz="2400" dirty="0">
                <a:latin typeface="Arial" panose="020B0604020202020204" pitchFamily="34" charset="0"/>
                <a:ea typeface="ＭＳ Ｐゴシック" pitchFamily="34" charset="-128"/>
                <a:cs typeface="Arial" panose="020B0604020202020204" pitchFamily="34" charset="0"/>
              </a:rPr>
              <a:t>Universities at Shady </a:t>
            </a:r>
            <a:r>
              <a:rPr lang="en-US" sz="2400" dirty="0" smtClean="0">
                <a:latin typeface="Arial" panose="020B0604020202020204" pitchFamily="34" charset="0"/>
                <a:ea typeface="ＭＳ Ｐゴシック" pitchFamily="34" charset="-128"/>
                <a:cs typeface="Arial" panose="020B0604020202020204" pitchFamily="34" charset="0"/>
              </a:rPr>
              <a:t>Grove Campus</a:t>
            </a:r>
            <a:endParaRPr lang="en-US" sz="2400" dirty="0">
              <a:latin typeface="Arial" panose="020B0604020202020204" pitchFamily="34" charset="0"/>
              <a:ea typeface="ＭＳ Ｐゴシック" pitchFamily="34" charset="-128"/>
              <a:cs typeface="Arial" panose="020B0604020202020204" pitchFamily="34" charset="0"/>
            </a:endParaRPr>
          </a:p>
          <a:p>
            <a:r>
              <a:rPr lang="en-US" sz="2400" dirty="0">
                <a:latin typeface="Arial" panose="020B0604020202020204" pitchFamily="34" charset="0"/>
                <a:ea typeface="ＭＳ Ｐゴシック" pitchFamily="34" charset="-128"/>
                <a:cs typeface="Arial" panose="020B0604020202020204" pitchFamily="34" charset="0"/>
              </a:rPr>
              <a:t>Approximately </a:t>
            </a:r>
            <a:r>
              <a:rPr lang="en-US" sz="2400" dirty="0" smtClean="0">
                <a:latin typeface="Arial" panose="020B0604020202020204" pitchFamily="34" charset="0"/>
                <a:ea typeface="ＭＳ Ｐゴシック" pitchFamily="34" charset="-128"/>
                <a:cs typeface="Arial" panose="020B0604020202020204" pitchFamily="34" charset="0"/>
              </a:rPr>
              <a:t>1/2 </a:t>
            </a:r>
            <a:r>
              <a:rPr lang="en-US" sz="2400" dirty="0">
                <a:latin typeface="Arial" panose="020B0604020202020204" pitchFamily="34" charset="0"/>
                <a:ea typeface="ＭＳ Ｐゴシック" pitchFamily="34" charset="-128"/>
                <a:cs typeface="Arial" panose="020B0604020202020204" pitchFamily="34" charset="0"/>
              </a:rPr>
              <a:t>of our staff members report to client sites</a:t>
            </a:r>
          </a:p>
        </p:txBody>
      </p:sp>
      <p:pic>
        <p:nvPicPr>
          <p:cNvPr id="6149" name="Picture 5" descr="Russell St office 4.JPG"/>
          <p:cNvPicPr>
            <a:picLocks noChangeAspect="1"/>
          </p:cNvPicPr>
          <p:nvPr/>
        </p:nvPicPr>
        <p:blipFill>
          <a:blip r:embed="rId4" cstate="print"/>
          <a:srcRect/>
          <a:stretch>
            <a:fillRect/>
          </a:stretch>
        </p:blipFill>
        <p:spPr bwMode="auto">
          <a:xfrm>
            <a:off x="6629400" y="3512887"/>
            <a:ext cx="2435225" cy="182721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C23EEAE8-F72C-4B4D-9F23-850BE3CB2C49}" type="slidenum">
              <a:rPr lang="en-US" smtClean="0">
                <a:latin typeface="Arial" panose="020B0604020202020204" pitchFamily="34" charset="0"/>
                <a:cs typeface="Arial" panose="020B0604020202020204" pitchFamily="34" charset="0"/>
              </a:rPr>
              <a:pPr>
                <a:defRPr/>
              </a:pPr>
              <a:t>3</a:t>
            </a:fld>
            <a:endParaRPr lang="en-US">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pPr>
              <a:defRPr/>
            </a:pPr>
            <a:r>
              <a:rPr lang="en-US" smtClean="0"/>
              <a:t>5/12/2022</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Publications &amp; Media\Templates and Logos\PowerPoint Slides\CHHS.PowerPt_Bkgd1.jpg"/>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z="3200" dirty="0" smtClean="0">
                <a:latin typeface="Arial" panose="020B0604020202020204" pitchFamily="34" charset="0"/>
                <a:cs typeface="Arial" panose="020B0604020202020204" pitchFamily="34" charset="0"/>
              </a:rPr>
              <a:t>Academic Program </a:t>
            </a:r>
            <a:r>
              <a:rPr lang="en-US" sz="3200" dirty="0">
                <a:latin typeface="Arial" panose="020B0604020202020204" pitchFamily="34" charset="0"/>
                <a:cs typeface="Arial" panose="020B0604020202020204" pitchFamily="34" charset="0"/>
              </a:rPr>
              <a:t>Numbers</a:t>
            </a:r>
          </a:p>
        </p:txBody>
      </p:sp>
      <p:sp>
        <p:nvSpPr>
          <p:cNvPr id="3" name="Content Placeholder 2"/>
          <p:cNvSpPr>
            <a:spLocks noGrp="1"/>
          </p:cNvSpPr>
          <p:nvPr>
            <p:ph idx="1"/>
          </p:nvPr>
        </p:nvSpPr>
        <p:spPr>
          <a:xfrm>
            <a:off x="838200" y="1295401"/>
            <a:ext cx="10591800" cy="4525963"/>
          </a:xfrm>
        </p:spPr>
        <p:txBody>
          <a:bodyPr/>
          <a:lstStyle/>
          <a:p>
            <a:r>
              <a:rPr lang="en-US" sz="2400" dirty="0">
                <a:latin typeface="Arial" panose="020B0604020202020204" pitchFamily="34" charset="0"/>
                <a:cs typeface="Arial" panose="020B0604020202020204" pitchFamily="34" charset="0"/>
              </a:rPr>
              <a:t>Cybersecurity and Crisis Management Certificate for J.D. Students </a:t>
            </a:r>
          </a:p>
          <a:p>
            <a:pPr lvl="1"/>
            <a:r>
              <a:rPr lang="en-US" sz="2400" dirty="0">
                <a:latin typeface="Arial" panose="020B0604020202020204" pitchFamily="34" charset="0"/>
                <a:cs typeface="Arial" panose="020B0604020202020204" pitchFamily="34" charset="0"/>
              </a:rPr>
              <a:t>Since its inception in 2017, nearly 70 students have completed the certificate.</a:t>
            </a:r>
          </a:p>
          <a:p>
            <a:pPr lvl="1"/>
            <a:r>
              <a:rPr lang="en-US" sz="2400" dirty="0">
                <a:latin typeface="Arial" panose="020B0604020202020204" pitchFamily="34" charset="0"/>
                <a:cs typeface="Arial" panose="020B0604020202020204" pitchFamily="34" charset="0"/>
              </a:rPr>
              <a:t>Approximately 35 students are currently pursuing the certificate.</a:t>
            </a:r>
          </a:p>
          <a:p>
            <a:r>
              <a:rPr lang="en-US" sz="2400" dirty="0">
                <a:latin typeface="Arial" panose="020B0604020202020204" pitchFamily="34" charset="0"/>
                <a:cs typeface="Arial" panose="020B0604020202020204" pitchFamily="34" charset="0"/>
              </a:rPr>
              <a:t>Since 2015 CHHS has had over 75 externs</a:t>
            </a:r>
          </a:p>
          <a:p>
            <a:pPr lvl="1"/>
            <a:r>
              <a:rPr lang="en-US" sz="2000" dirty="0">
                <a:latin typeface="Arial" panose="020B0604020202020204" pitchFamily="34" charset="0"/>
                <a:cs typeface="Arial" panose="020B0604020202020204" pitchFamily="34" charset="0"/>
              </a:rPr>
              <a:t>An additional 5 students are working as externs at CHHS this </a:t>
            </a:r>
            <a:r>
              <a:rPr lang="en-US" sz="2000" dirty="0" smtClean="0">
                <a:latin typeface="Arial" panose="020B0604020202020204" pitchFamily="34" charset="0"/>
                <a:cs typeface="Arial" panose="020B0604020202020204" pitchFamily="34" charset="0"/>
              </a:rPr>
              <a:t>semester</a:t>
            </a:r>
          </a:p>
          <a:p>
            <a:r>
              <a:rPr lang="en-US" sz="2400" dirty="0">
                <a:latin typeface="Arial" panose="020B0604020202020204" pitchFamily="34" charset="0"/>
                <a:cs typeface="Arial" panose="020B0604020202020204" pitchFamily="34" charset="0"/>
              </a:rPr>
              <a:t>CHHS teaches 25 courses in 4 degree programs, including JD, LLM, MSL and </a:t>
            </a:r>
            <a:r>
              <a:rPr lang="en-US" sz="2400" dirty="0" smtClean="0">
                <a:latin typeface="Arial" panose="020B0604020202020204" pitchFamily="34" charset="0"/>
                <a:cs typeface="Arial" panose="020B0604020202020204" pitchFamily="34" charset="0"/>
              </a:rPr>
              <a:t>MPS </a:t>
            </a:r>
            <a:endParaRPr lang="en-US" sz="2400" dirty="0">
              <a:latin typeface="Arial" panose="020B0604020202020204" pitchFamily="34" charset="0"/>
              <a:cs typeface="Arial" panose="020B0604020202020204" pitchFamily="34" charset="0"/>
            </a:endParaRPr>
          </a:p>
          <a:p>
            <a:pPr marL="457200" lvl="1" indent="0">
              <a:buNone/>
            </a:pPr>
            <a:endParaRPr lang="en-US" sz="2000" dirty="0" smtClean="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C23EEAE8-F72C-4B4D-9F23-850BE3CB2C49}" type="slidenum">
              <a:rPr lang="en-US" smtClean="0">
                <a:latin typeface="Arial" panose="020B0604020202020204" pitchFamily="34" charset="0"/>
                <a:cs typeface="Arial" panose="020B0604020202020204" pitchFamily="34" charset="0"/>
              </a:rPr>
              <a:pPr>
                <a:defRPr/>
              </a:pPr>
              <a:t>4</a:t>
            </a:fld>
            <a:endParaRPr lang="en-US">
              <a:latin typeface="Arial" panose="020B0604020202020204" pitchFamily="34" charset="0"/>
              <a:cs typeface="Arial" panose="020B0604020202020204" pitchFamily="34" charset="0"/>
            </a:endParaRPr>
          </a:p>
        </p:txBody>
      </p:sp>
      <p:sp>
        <p:nvSpPr>
          <p:cNvPr id="8" name="Date Placeholder 7"/>
          <p:cNvSpPr>
            <a:spLocks noGrp="1"/>
          </p:cNvSpPr>
          <p:nvPr>
            <p:ph type="dt" sz="half" idx="10"/>
          </p:nvPr>
        </p:nvSpPr>
        <p:spPr/>
        <p:txBody>
          <a:bodyPr/>
          <a:lstStyle/>
          <a:p>
            <a:pPr>
              <a:defRPr/>
            </a:pPr>
            <a:r>
              <a:rPr lang="en-US" smtClean="0"/>
              <a:t>5/12/2022</a:t>
            </a:r>
            <a:endParaRPr lang="en-US"/>
          </a:p>
        </p:txBody>
      </p:sp>
    </p:spTree>
    <p:extLst>
      <p:ext uri="{BB962C8B-B14F-4D97-AF65-F5344CB8AC3E}">
        <p14:creationId xmlns:p14="http://schemas.microsoft.com/office/powerpoint/2010/main" val="2155411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0483" name="Content Placeholder 2"/>
          <p:cNvSpPr>
            <a:spLocks noGrp="1"/>
          </p:cNvSpPr>
          <p:nvPr>
            <p:ph idx="1"/>
          </p:nvPr>
        </p:nvSpPr>
        <p:spPr>
          <a:xfrm>
            <a:off x="457200" y="881808"/>
            <a:ext cx="11125200" cy="4983164"/>
          </a:xfrm>
        </p:spPr>
        <p:txBody>
          <a:bodyPr/>
          <a:lstStyle/>
          <a:p>
            <a:pPr marL="0" indent="0">
              <a:spcBef>
                <a:spcPct val="0"/>
              </a:spcBef>
              <a:buNone/>
              <a:defRPr/>
            </a:pPr>
            <a:endParaRPr lang="en-US" sz="2000" i="1" dirty="0">
              <a:latin typeface="Arial" panose="020B0604020202020204" pitchFamily="34" charset="0"/>
              <a:cs typeface="Arial" panose="020B0604020202020204" pitchFamily="34" charset="0"/>
            </a:endParaRPr>
          </a:p>
          <a:p>
            <a:pPr eaLnBrk="1" hangingPunct="1">
              <a:defRPr/>
            </a:pPr>
            <a:r>
              <a:rPr lang="en-US" sz="2400" dirty="0">
                <a:latin typeface="Arial" panose="020B0604020202020204" pitchFamily="34" charset="0"/>
                <a:cs typeface="Arial" panose="020B0604020202020204" pitchFamily="34" charset="0"/>
              </a:rPr>
              <a:t>Homeland Security &amp; Law of Counterterrorism (</a:t>
            </a:r>
            <a:r>
              <a:rPr lang="en-US" sz="2400" i="1" dirty="0">
                <a:latin typeface="Arial" panose="020B0604020202020204" pitchFamily="34" charset="0"/>
                <a:cs typeface="Arial" panose="020B0604020202020204" pitchFamily="34" charset="0"/>
              </a:rPr>
              <a:t>3 credits</a:t>
            </a:r>
            <a:r>
              <a:rPr lang="en-US" sz="2400" dirty="0">
                <a:latin typeface="Arial" panose="020B0604020202020204" pitchFamily="34" charset="0"/>
                <a:cs typeface="Arial" panose="020B0604020202020204" pitchFamily="34" charset="0"/>
              </a:rPr>
              <a:t>)</a:t>
            </a:r>
          </a:p>
          <a:p>
            <a:pPr eaLnBrk="1" hangingPunct="1">
              <a:defRPr/>
            </a:pPr>
            <a:r>
              <a:rPr lang="en-US" sz="2400" dirty="0">
                <a:latin typeface="Arial" panose="020B0604020202020204" pitchFamily="34" charset="0"/>
                <a:cs typeface="Arial" panose="020B0604020202020204" pitchFamily="34" charset="0"/>
              </a:rPr>
              <a:t>International Law and Cybersecurity </a:t>
            </a:r>
            <a:r>
              <a:rPr lang="en-US" sz="2400" i="1" dirty="0">
                <a:latin typeface="Arial" panose="020B0604020202020204" pitchFamily="34" charset="0"/>
                <a:cs typeface="Arial" panose="020B0604020202020204" pitchFamily="34" charset="0"/>
              </a:rPr>
              <a:t>(3 credits)</a:t>
            </a:r>
            <a:endParaRPr lang="en-US" sz="2400" dirty="0">
              <a:latin typeface="Arial" panose="020B0604020202020204" pitchFamily="34" charset="0"/>
              <a:cs typeface="Arial" panose="020B0604020202020204" pitchFamily="34" charset="0"/>
            </a:endParaRPr>
          </a:p>
          <a:p>
            <a:pPr eaLnBrk="1" hangingPunct="1">
              <a:defRPr/>
            </a:pPr>
            <a:r>
              <a:rPr lang="en-US" sz="2400" dirty="0">
                <a:latin typeface="Arial" panose="020B0604020202020204" pitchFamily="34" charset="0"/>
                <a:cs typeface="Arial" panose="020B0604020202020204" pitchFamily="34" charset="0"/>
              </a:rPr>
              <a:t>Law &amp; Policy of Emergency Management (</a:t>
            </a:r>
            <a:r>
              <a:rPr lang="en-US" sz="2400" i="1" dirty="0">
                <a:latin typeface="Arial" panose="020B0604020202020204" pitchFamily="34" charset="0"/>
                <a:cs typeface="Arial" panose="020B0604020202020204" pitchFamily="34" charset="0"/>
              </a:rPr>
              <a:t>3 credits)</a:t>
            </a:r>
            <a:endParaRPr lang="en-US" sz="2400" dirty="0">
              <a:latin typeface="Arial" panose="020B0604020202020204" pitchFamily="34" charset="0"/>
              <a:cs typeface="Arial" panose="020B0604020202020204" pitchFamily="34" charset="0"/>
            </a:endParaRPr>
          </a:p>
          <a:p>
            <a:pPr eaLnBrk="1" hangingPunct="1">
              <a:defRPr/>
            </a:pPr>
            <a:r>
              <a:rPr lang="en-US" sz="2400" dirty="0">
                <a:latin typeface="Arial" panose="020B0604020202020204" pitchFamily="34" charset="0"/>
                <a:cs typeface="Arial" panose="020B0604020202020204" pitchFamily="34" charset="0"/>
              </a:rPr>
              <a:t>Law &amp; Policy of Emergency Public Health Response (</a:t>
            </a:r>
            <a:r>
              <a:rPr lang="en-US" sz="2400" i="1" dirty="0">
                <a:latin typeface="Arial" panose="020B0604020202020204" pitchFamily="34" charset="0"/>
                <a:cs typeface="Arial" panose="020B0604020202020204" pitchFamily="34" charset="0"/>
              </a:rPr>
              <a:t>3 credits</a:t>
            </a:r>
            <a:r>
              <a:rPr lang="en-US" sz="2400" dirty="0">
                <a:latin typeface="Arial" panose="020B0604020202020204" pitchFamily="34" charset="0"/>
                <a:cs typeface="Arial" panose="020B0604020202020204" pitchFamily="34" charset="0"/>
              </a:rPr>
              <a:t>)</a:t>
            </a:r>
          </a:p>
          <a:p>
            <a:pPr eaLnBrk="1" hangingPunct="1">
              <a:defRPr/>
            </a:pPr>
            <a:r>
              <a:rPr lang="en-US" sz="2400" dirty="0">
                <a:latin typeface="Arial" panose="020B0604020202020204" pitchFamily="34" charset="0"/>
                <a:cs typeface="Arial" panose="020B0604020202020204" pitchFamily="34" charset="0"/>
              </a:rPr>
              <a:t>Law &amp; Policy of Cybersecurity (</a:t>
            </a:r>
            <a:r>
              <a:rPr lang="en-US" sz="2400" i="1" dirty="0">
                <a:latin typeface="Arial" panose="020B0604020202020204" pitchFamily="34" charset="0"/>
                <a:cs typeface="Arial" panose="020B0604020202020204" pitchFamily="34" charset="0"/>
              </a:rPr>
              <a:t>3 credits</a:t>
            </a:r>
            <a:r>
              <a:rPr lang="en-US" sz="2400" dirty="0">
                <a:latin typeface="Arial" panose="020B0604020202020204" pitchFamily="34" charset="0"/>
                <a:cs typeface="Arial" panose="020B0604020202020204" pitchFamily="34" charset="0"/>
              </a:rPr>
              <a:t>)</a:t>
            </a:r>
          </a:p>
          <a:p>
            <a:pPr eaLnBrk="1" hangingPunct="1">
              <a:defRPr/>
            </a:pPr>
            <a:r>
              <a:rPr lang="en-US" sz="2400" dirty="0">
                <a:latin typeface="Arial" panose="020B0604020202020204" pitchFamily="34" charset="0"/>
                <a:cs typeface="Arial" panose="020B0604020202020204" pitchFamily="34" charset="0"/>
              </a:rPr>
              <a:t>Cybercrime (</a:t>
            </a:r>
            <a:r>
              <a:rPr lang="en-US" sz="2400" i="1" dirty="0">
                <a:latin typeface="Arial" panose="020B0604020202020204" pitchFamily="34" charset="0"/>
                <a:cs typeface="Arial" panose="020B0604020202020204" pitchFamily="34" charset="0"/>
              </a:rPr>
              <a:t>2 credits</a:t>
            </a:r>
            <a:r>
              <a:rPr lang="en-US" sz="2400" dirty="0">
                <a:latin typeface="Arial" panose="020B0604020202020204" pitchFamily="34" charset="0"/>
                <a:cs typeface="Arial" panose="020B0604020202020204" pitchFamily="34" charset="0"/>
              </a:rPr>
              <a:t>)</a:t>
            </a:r>
          </a:p>
          <a:p>
            <a:pPr eaLnBrk="1" hangingPunct="1">
              <a:defRPr/>
            </a:pPr>
            <a:r>
              <a:rPr lang="en-US" sz="2400" dirty="0">
                <a:latin typeface="Arial" panose="020B0604020202020204" pitchFamily="34" charset="0"/>
                <a:cs typeface="Arial" panose="020B0604020202020204" pitchFamily="34" charset="0"/>
              </a:rPr>
              <a:t>National Security, Electronic Surveillance, and Bulk Data Collection (</a:t>
            </a:r>
            <a:r>
              <a:rPr lang="en-US" sz="2400" i="1" dirty="0">
                <a:latin typeface="Arial" panose="020B0604020202020204" pitchFamily="34" charset="0"/>
                <a:cs typeface="Arial" panose="020B0604020202020204" pitchFamily="34" charset="0"/>
              </a:rPr>
              <a:t>3 credits</a:t>
            </a:r>
            <a:r>
              <a:rPr lang="en-US" sz="2400" dirty="0">
                <a:latin typeface="Arial" panose="020B0604020202020204" pitchFamily="34" charset="0"/>
                <a:cs typeface="Arial" panose="020B0604020202020204" pitchFamily="34" charset="0"/>
              </a:rPr>
              <a:t>)</a:t>
            </a:r>
          </a:p>
          <a:p>
            <a:pPr eaLnBrk="1" hangingPunct="1">
              <a:defRPr/>
            </a:pPr>
            <a:r>
              <a:rPr lang="en-US" sz="2400" dirty="0">
                <a:latin typeface="Arial" panose="020B0604020202020204" pitchFamily="34" charset="0"/>
                <a:cs typeface="Arial" panose="020B0604020202020204" pitchFamily="34" charset="0"/>
              </a:rPr>
              <a:t>Opioid Epidemic: Law and Policy Seminar </a:t>
            </a:r>
            <a:r>
              <a:rPr lang="en-US" sz="2400" i="1" dirty="0">
                <a:latin typeface="Arial" panose="020B0604020202020204" pitchFamily="34" charset="0"/>
                <a:cs typeface="Arial" panose="020B0604020202020204" pitchFamily="34" charset="0"/>
              </a:rPr>
              <a:t>(3 credits)</a:t>
            </a:r>
            <a:endParaRPr lang="en-US" sz="2400" dirty="0">
              <a:latin typeface="Arial" panose="020B0604020202020204" pitchFamily="34" charset="0"/>
              <a:cs typeface="Arial" panose="020B0604020202020204" pitchFamily="34" charset="0"/>
            </a:endParaRPr>
          </a:p>
          <a:p>
            <a:pPr eaLnBrk="1" hangingPunct="1">
              <a:defRPr/>
            </a:pPr>
            <a:r>
              <a:rPr lang="en-US" sz="2400" dirty="0" err="1">
                <a:latin typeface="Arial" panose="020B0604020202020204" pitchFamily="34" charset="0"/>
                <a:cs typeface="Arial" panose="020B0604020202020204" pitchFamily="34" charset="0"/>
              </a:rPr>
              <a:t>MLaw</a:t>
            </a:r>
            <a:r>
              <a:rPr lang="en-US" sz="2400" dirty="0">
                <a:latin typeface="Arial" panose="020B0604020202020204" pitchFamily="34" charset="0"/>
                <a:cs typeface="Arial" panose="020B0604020202020204" pitchFamily="34" charset="0"/>
              </a:rPr>
              <a:t>: Law and Policy of Inner City/Urban Policing </a:t>
            </a:r>
            <a:r>
              <a:rPr lang="en-US" sz="2400" i="1" dirty="0">
                <a:latin typeface="Arial" panose="020B0604020202020204" pitchFamily="34" charset="0"/>
                <a:cs typeface="Arial" panose="020B0604020202020204" pitchFamily="34" charset="0"/>
              </a:rPr>
              <a:t>(3 credits)</a:t>
            </a:r>
            <a:endParaRPr lang="en-US" sz="2400" dirty="0">
              <a:latin typeface="Arial" panose="020B0604020202020204" pitchFamily="34" charset="0"/>
              <a:cs typeface="Arial" panose="020B0604020202020204" pitchFamily="34" charset="0"/>
            </a:endParaRPr>
          </a:p>
          <a:p>
            <a:pPr eaLnBrk="1" hangingPunct="1">
              <a:defRPr/>
            </a:pPr>
            <a:r>
              <a:rPr lang="en-US" sz="2400" dirty="0">
                <a:latin typeface="Arial" panose="020B0604020202020204" pitchFamily="34" charset="0"/>
                <a:cs typeface="Arial" panose="020B0604020202020204" pitchFamily="34" charset="0"/>
              </a:rPr>
              <a:t>Cyber Boot Camp: Tech for Lawyers (</a:t>
            </a:r>
            <a:r>
              <a:rPr lang="en-US" sz="2400" i="1" dirty="0">
                <a:latin typeface="Arial" panose="020B0604020202020204" pitchFamily="34" charset="0"/>
                <a:cs typeface="Arial" panose="020B0604020202020204" pitchFamily="34" charset="0"/>
              </a:rPr>
              <a:t>1 credit)</a:t>
            </a:r>
          </a:p>
          <a:p>
            <a:pPr eaLnBrk="1" hangingPunct="1">
              <a:defRPr/>
            </a:pPr>
            <a:r>
              <a:rPr lang="en-US" sz="2400" dirty="0">
                <a:latin typeface="Arial" panose="020B0604020202020204" pitchFamily="34" charset="0"/>
                <a:cs typeface="Arial" panose="020B0604020202020204" pitchFamily="34" charset="0"/>
              </a:rPr>
              <a:t>CHHS Externship (</a:t>
            </a:r>
            <a:r>
              <a:rPr lang="en-US" sz="2400" i="1" dirty="0">
                <a:latin typeface="Arial" panose="020B0604020202020204" pitchFamily="34" charset="0"/>
                <a:cs typeface="Arial" panose="020B0604020202020204" pitchFamily="34" charset="0"/>
              </a:rPr>
              <a:t>4 - 8 credits</a:t>
            </a:r>
            <a:r>
              <a:rPr lang="en-US" sz="2400" dirty="0">
                <a:latin typeface="Arial" panose="020B0604020202020204" pitchFamily="34" charset="0"/>
                <a:cs typeface="Arial" panose="020B0604020202020204" pitchFamily="34" charset="0"/>
              </a:rPr>
              <a:t>)</a:t>
            </a:r>
          </a:p>
          <a:p>
            <a:pPr eaLnBrk="1" hangingPunct="1">
              <a:defRPr/>
            </a:pPr>
            <a:endParaRPr lang="en-US" sz="1400" dirty="0">
              <a:latin typeface="Arial" panose="020B0604020202020204" pitchFamily="34" charset="0"/>
              <a:cs typeface="Arial" panose="020B0604020202020204" pitchFamily="34" charset="0"/>
            </a:endParaRPr>
          </a:p>
          <a:p>
            <a:pPr>
              <a:spcBef>
                <a:spcPct val="0"/>
              </a:spcBef>
              <a:defRPr/>
            </a:pPr>
            <a:endParaRPr lang="en-US" sz="1400" dirty="0">
              <a:solidFill>
                <a:schemeClr val="accent1"/>
              </a:solidFill>
              <a:latin typeface="Arial" panose="020B0604020202020204" pitchFamily="34" charset="0"/>
              <a:cs typeface="Arial" panose="020B0604020202020204" pitchFamily="34" charset="0"/>
            </a:endParaRPr>
          </a:p>
          <a:p>
            <a:pPr marL="800100" lvl="1" indent="0">
              <a:spcBef>
                <a:spcPct val="0"/>
              </a:spcBef>
              <a:buNone/>
              <a:defRPr/>
            </a:pPr>
            <a:endParaRPr lang="en-US" sz="1400" dirty="0">
              <a:latin typeface="Arial" panose="020B0604020202020204" pitchFamily="34" charset="0"/>
              <a:cs typeface="Arial" panose="020B0604020202020204" pitchFamily="34" charset="0"/>
            </a:endParaRPr>
          </a:p>
          <a:p>
            <a:pPr algn="ctr">
              <a:buFont typeface="Arial" charset="0"/>
              <a:buNone/>
              <a:defRPr/>
            </a:pP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E6A1D99-F75D-42AD-9BE5-ACC39302F3FA}" type="slidenum">
              <a:rPr lang="en-US" smtClean="0"/>
              <a:pPr>
                <a:defRPr/>
              </a:pPr>
              <a:t>5</a:t>
            </a:fld>
            <a:endParaRPr lang="en-US" dirty="0"/>
          </a:p>
        </p:txBody>
      </p:sp>
      <p:sp>
        <p:nvSpPr>
          <p:cNvPr id="2" name="TextBox 1"/>
          <p:cNvSpPr txBox="1"/>
          <p:nvPr/>
        </p:nvSpPr>
        <p:spPr>
          <a:xfrm>
            <a:off x="1828800" y="386834"/>
            <a:ext cx="8153400" cy="584775"/>
          </a:xfrm>
          <a:prstGeom prst="rect">
            <a:avLst/>
          </a:prstGeom>
          <a:noFill/>
        </p:spPr>
        <p:txBody>
          <a:bodyPr wrap="square" rtlCol="0">
            <a:spAutoFit/>
          </a:bodyPr>
          <a:lstStyle/>
          <a:p>
            <a:r>
              <a:rPr lang="en-US" sz="3200" dirty="0" smtClean="0"/>
              <a:t>University of Maryland Carey Law Courses</a:t>
            </a:r>
            <a:endParaRPr lang="en-US" sz="3200" dirty="0"/>
          </a:p>
        </p:txBody>
      </p:sp>
      <p:sp>
        <p:nvSpPr>
          <p:cNvPr id="6" name="Date Placeholder 5"/>
          <p:cNvSpPr>
            <a:spLocks noGrp="1"/>
          </p:cNvSpPr>
          <p:nvPr>
            <p:ph type="dt" sz="half" idx="10"/>
          </p:nvPr>
        </p:nvSpPr>
        <p:spPr/>
        <p:txBody>
          <a:bodyPr/>
          <a:lstStyle/>
          <a:p>
            <a:pPr>
              <a:defRPr/>
            </a:pPr>
            <a:r>
              <a:rPr lang="en-US" smtClean="0"/>
              <a:t>5/12/2022</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69273"/>
            <a:ext cx="12192000" cy="6788727"/>
          </a:xfrm>
          <a:prstGeom prst="rect">
            <a:avLst/>
          </a:prstGeom>
          <a:noFill/>
          <a:ln w="9525">
            <a:noFill/>
            <a:miter lim="800000"/>
            <a:headEnd/>
            <a:tailEnd/>
          </a:ln>
        </p:spPr>
      </p:pic>
      <p:sp>
        <p:nvSpPr>
          <p:cNvPr id="2" name="Title 1"/>
          <p:cNvSpPr>
            <a:spLocks noGrp="1"/>
          </p:cNvSpPr>
          <p:nvPr>
            <p:ph type="title"/>
          </p:nvPr>
        </p:nvSpPr>
        <p:spPr/>
        <p:txBody>
          <a:bodyPr/>
          <a:lstStyle/>
          <a:p>
            <a:r>
              <a:rPr lang="en-US" sz="3200" dirty="0" smtClean="0">
                <a:latin typeface="Arial" panose="020B0604020202020204" pitchFamily="34" charset="0"/>
                <a:cs typeface="Arial" panose="020B0604020202020204" pitchFamily="34" charset="0"/>
              </a:rPr>
              <a:t>Spring 2022 Carey Law Courses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95400" y="1600201"/>
            <a:ext cx="9448800" cy="4525963"/>
          </a:xfrm>
        </p:spPr>
        <p:txBody>
          <a:bodyPr/>
          <a:lstStyle/>
          <a:p>
            <a:r>
              <a:rPr lang="en-US" sz="2400" dirty="0">
                <a:latin typeface="Arial" panose="020B0604020202020204" pitchFamily="34" charset="0"/>
                <a:cs typeface="Arial" panose="020B0604020202020204" pitchFamily="34" charset="0"/>
              </a:rPr>
              <a:t>Cybercrime </a:t>
            </a:r>
            <a:r>
              <a:rPr lang="en-US" sz="2400" i="1" dirty="0">
                <a:latin typeface="Arial" panose="020B0604020202020204" pitchFamily="34" charset="0"/>
                <a:cs typeface="Arial" panose="020B0604020202020204" pitchFamily="34" charset="0"/>
              </a:rPr>
              <a:t>(17 students)</a:t>
            </a:r>
          </a:p>
          <a:p>
            <a:r>
              <a:rPr lang="en-US" sz="2400" dirty="0">
                <a:latin typeface="Arial" panose="020B0604020202020204" pitchFamily="34" charset="0"/>
                <a:cs typeface="Arial" panose="020B0604020202020204" pitchFamily="34" charset="0"/>
              </a:rPr>
              <a:t>Homeland Security &amp; the Law of Counterterrorism </a:t>
            </a:r>
            <a:r>
              <a:rPr lang="en-US" sz="2400" i="1" dirty="0">
                <a:latin typeface="Arial" panose="020B0604020202020204" pitchFamily="34" charset="0"/>
                <a:cs typeface="Arial" panose="020B0604020202020204" pitchFamily="34" charset="0"/>
              </a:rPr>
              <a:t>(18 students)</a:t>
            </a:r>
          </a:p>
          <a:p>
            <a:r>
              <a:rPr lang="en-US" sz="2400" dirty="0">
                <a:latin typeface="Arial" panose="020B0604020202020204" pitchFamily="34" charset="0"/>
                <a:cs typeface="Arial" panose="020B0604020202020204" pitchFamily="34" charset="0"/>
              </a:rPr>
              <a:t>Law &amp; Policy of Cybersecurity </a:t>
            </a:r>
            <a:r>
              <a:rPr lang="en-US" sz="2400" i="1" dirty="0">
                <a:latin typeface="Arial" panose="020B0604020202020204" pitchFamily="34" charset="0"/>
                <a:cs typeface="Arial" panose="020B0604020202020204" pitchFamily="34" charset="0"/>
              </a:rPr>
              <a:t>(10 students)</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Law &amp; Policy of Emergency Public Health Response </a:t>
            </a:r>
            <a:r>
              <a:rPr lang="en-US" sz="2400" i="1" dirty="0">
                <a:latin typeface="Arial" panose="020B0604020202020204" pitchFamily="34" charset="0"/>
                <a:cs typeface="Arial" panose="020B0604020202020204" pitchFamily="34" charset="0"/>
              </a:rPr>
              <a:t>(8 students)</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C23EEAE8-F72C-4B4D-9F23-850BE3CB2C49}" type="slidenum">
              <a:rPr lang="en-US" smtClean="0">
                <a:latin typeface="Arial" panose="020B0604020202020204" pitchFamily="34" charset="0"/>
                <a:cs typeface="Arial" panose="020B0604020202020204" pitchFamily="34" charset="0"/>
              </a:rPr>
              <a:pPr>
                <a:defRPr/>
              </a:pPr>
              <a:t>6</a:t>
            </a:fld>
            <a:endParaRPr lang="en-US">
              <a:latin typeface="Arial" panose="020B0604020202020204" pitchFamily="34" charset="0"/>
              <a:cs typeface="Arial" panose="020B0604020202020204" pitchFamily="34" charset="0"/>
            </a:endParaRPr>
          </a:p>
        </p:txBody>
      </p:sp>
      <p:sp>
        <p:nvSpPr>
          <p:cNvPr id="8" name="Date Placeholder 7"/>
          <p:cNvSpPr>
            <a:spLocks noGrp="1"/>
          </p:cNvSpPr>
          <p:nvPr>
            <p:ph type="dt" sz="half" idx="10"/>
          </p:nvPr>
        </p:nvSpPr>
        <p:spPr/>
        <p:txBody>
          <a:bodyPr/>
          <a:lstStyle/>
          <a:p>
            <a:pPr>
              <a:defRPr/>
            </a:pPr>
            <a:r>
              <a:rPr lang="en-US" smtClean="0"/>
              <a:t>5/12/2022</a:t>
            </a:r>
            <a:endParaRPr lang="en-US"/>
          </a:p>
        </p:txBody>
      </p:sp>
    </p:spTree>
    <p:extLst>
      <p:ext uri="{BB962C8B-B14F-4D97-AF65-F5344CB8AC3E}">
        <p14:creationId xmlns:p14="http://schemas.microsoft.com/office/powerpoint/2010/main" val="3572547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09600" y="-92865"/>
            <a:ext cx="10972800" cy="1143000"/>
          </a:xfrm>
        </p:spPr>
        <p:txBody>
          <a:bodyPr/>
          <a:lstStyle/>
          <a:p>
            <a:r>
              <a:rPr lang="en-US" sz="3200" dirty="0" smtClean="0">
                <a:latin typeface="Arial" panose="020B0604020202020204" pitchFamily="34" charset="0"/>
                <a:cs typeface="Arial" panose="020B0604020202020204" pitchFamily="34" charset="0"/>
              </a:rPr>
              <a:t>Master of Science in Law (MSL) Program </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97195" y="1037466"/>
            <a:ext cx="10972800" cy="4525963"/>
          </a:xfrm>
        </p:spPr>
        <p:txBody>
          <a:bodyPr/>
          <a:lstStyle/>
          <a:p>
            <a:r>
              <a:rPr lang="en-US" sz="2000" dirty="0">
                <a:latin typeface="Arial" panose="020B0604020202020204" pitchFamily="34" charset="0"/>
                <a:cs typeface="Arial" panose="020B0604020202020204" pitchFamily="34" charset="0"/>
              </a:rPr>
              <a:t>Residential</a:t>
            </a:r>
          </a:p>
          <a:p>
            <a:pPr lvl="1"/>
            <a:r>
              <a:rPr lang="en-US" sz="2000" dirty="0">
                <a:latin typeface="Arial" panose="020B0604020202020204" pitchFamily="34" charset="0"/>
                <a:cs typeface="Arial" panose="020B0604020202020204" pitchFamily="34" charset="0"/>
              </a:rPr>
              <a:t>Before transitioning </a:t>
            </a:r>
            <a:r>
              <a:rPr lang="en-US" sz="2000" dirty="0" smtClean="0">
                <a:latin typeface="Arial" panose="020B0604020202020204" pitchFamily="34" charset="0"/>
                <a:cs typeface="Arial" panose="020B0604020202020204" pitchFamily="34" charset="0"/>
              </a:rPr>
              <a:t>online, </a:t>
            </a:r>
            <a:r>
              <a:rPr lang="en-US" sz="2000" dirty="0">
                <a:latin typeface="Arial" panose="020B0604020202020204" pitchFamily="34" charset="0"/>
                <a:cs typeface="Arial" panose="020B0604020202020204" pitchFamily="34" charset="0"/>
              </a:rPr>
              <a:t>18 students completed their residential MSL in cyber and 15 completed </a:t>
            </a:r>
            <a:r>
              <a:rPr lang="en-US" sz="2000" dirty="0" smtClean="0">
                <a:latin typeface="Arial" panose="020B0604020202020204" pitchFamily="34" charset="0"/>
                <a:cs typeface="Arial" panose="020B0604020202020204" pitchFamily="34" charset="0"/>
              </a:rPr>
              <a:t>their MSL in crisis </a:t>
            </a:r>
            <a:r>
              <a:rPr lang="en-US" sz="2000" dirty="0">
                <a:latin typeface="Arial" panose="020B0604020202020204" pitchFamily="34" charset="0"/>
                <a:cs typeface="Arial" panose="020B0604020202020204" pitchFamily="34" charset="0"/>
              </a:rPr>
              <a:t>management. </a:t>
            </a:r>
          </a:p>
          <a:p>
            <a:pPr lvl="1"/>
            <a:r>
              <a:rPr lang="en-US" sz="2000" dirty="0">
                <a:latin typeface="Arial" panose="020B0604020202020204" pitchFamily="34" charset="0"/>
                <a:cs typeface="Arial" panose="020B0604020202020204" pitchFamily="34" charset="0"/>
              </a:rPr>
              <a:t>CHHS </a:t>
            </a:r>
            <a:r>
              <a:rPr lang="en-US" sz="2000" dirty="0" smtClean="0">
                <a:latin typeface="Arial" panose="020B0604020202020204" pitchFamily="34" charset="0"/>
                <a:cs typeface="Arial" panose="020B0604020202020204" pitchFamily="34" charset="0"/>
              </a:rPr>
              <a:t>staff </a:t>
            </a:r>
            <a:r>
              <a:rPr lang="en-US" sz="2000" dirty="0">
                <a:latin typeface="Arial" panose="020B0604020202020204" pitchFamily="34" charset="0"/>
                <a:cs typeface="Arial" panose="020B0604020202020204" pitchFamily="34" charset="0"/>
              </a:rPr>
              <a:t>continued to teach: Introduction to U.S. Law and the Legal System, Legal Methods, Ethics, and Public Health Law </a:t>
            </a:r>
            <a:r>
              <a:rPr lang="en-US" sz="2000" dirty="0" smtClean="0">
                <a:latin typeface="Arial" panose="020B0604020202020204" pitchFamily="34" charset="0"/>
                <a:cs typeface="Arial" panose="020B0604020202020204" pitchFamily="34" charset="0"/>
              </a:rPr>
              <a:t>residentially until </a:t>
            </a:r>
            <a:r>
              <a:rPr lang="en-US" sz="2000" dirty="0">
                <a:latin typeface="Arial" panose="020B0604020202020204" pitchFamily="34" charset="0"/>
                <a:cs typeface="Arial" panose="020B0604020202020204" pitchFamily="34" charset="0"/>
              </a:rPr>
              <a:t>all </a:t>
            </a:r>
            <a:r>
              <a:rPr lang="en-US" sz="2000" dirty="0" smtClean="0">
                <a:latin typeface="Arial" panose="020B0604020202020204" pitchFamily="34" charset="0"/>
                <a:cs typeface="Arial" panose="020B0604020202020204" pitchFamily="34" charset="0"/>
              </a:rPr>
              <a:t>tracks moved </a:t>
            </a:r>
            <a:r>
              <a:rPr lang="en-US" sz="2000" dirty="0">
                <a:latin typeface="Arial" panose="020B0604020202020204" pitchFamily="34" charset="0"/>
                <a:cs typeface="Arial" panose="020B0604020202020204" pitchFamily="34" charset="0"/>
              </a:rPr>
              <a:t>online.</a:t>
            </a:r>
          </a:p>
          <a:p>
            <a:r>
              <a:rPr lang="en-US" sz="2000" dirty="0" smtClean="0">
                <a:latin typeface="Arial" panose="020B0604020202020204" pitchFamily="34" charset="0"/>
                <a:cs typeface="Arial" panose="020B0604020202020204" pitchFamily="34" charset="0"/>
              </a:rPr>
              <a:t>Online</a:t>
            </a: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The first cadre of online cyber students completed the program in Spring 2018; the first group of crisis management students completed the program in Fall 2018.</a:t>
            </a:r>
          </a:p>
          <a:p>
            <a:pPr lvl="1"/>
            <a:r>
              <a:rPr lang="en-US" sz="2000" dirty="0" smtClean="0">
                <a:latin typeface="Arial" panose="020B0604020202020204" pitchFamily="34" charset="0"/>
                <a:cs typeface="Arial" panose="020B0604020202020204" pitchFamily="34" charset="0"/>
              </a:rPr>
              <a:t>Now, over </a:t>
            </a:r>
            <a:r>
              <a:rPr lang="en-US" sz="2000" dirty="0">
                <a:latin typeface="Arial" panose="020B0604020202020204" pitchFamily="34" charset="0"/>
                <a:cs typeface="Arial" panose="020B0604020202020204" pitchFamily="34" charset="0"/>
              </a:rPr>
              <a:t>70 students have completed the Cybersecurity track and nearly 50 have completed the Crisis Management track.</a:t>
            </a:r>
          </a:p>
          <a:p>
            <a:pPr lvl="1"/>
            <a:r>
              <a:rPr lang="en-US" sz="2000" dirty="0">
                <a:latin typeface="Arial" panose="020B0604020202020204" pitchFamily="34" charset="0"/>
                <a:cs typeface="Arial" panose="020B0604020202020204" pitchFamily="34" charset="0"/>
              </a:rPr>
              <a:t>In addition to teaching all of the specialty courses in the Cybersecurity and Crisis Management tracks, CHHS </a:t>
            </a:r>
            <a:r>
              <a:rPr lang="en-US" sz="2000" dirty="0" smtClean="0">
                <a:latin typeface="Arial" panose="020B0604020202020204" pitchFamily="34" charset="0"/>
                <a:cs typeface="Arial" panose="020B0604020202020204" pitchFamily="34" charset="0"/>
              </a:rPr>
              <a:t>staff </a:t>
            </a:r>
            <a:r>
              <a:rPr lang="en-US" sz="2000" dirty="0">
                <a:latin typeface="Arial" panose="020B0604020202020204" pitchFamily="34" charset="0"/>
                <a:cs typeface="Arial" panose="020B0604020202020204" pitchFamily="34" charset="0"/>
              </a:rPr>
              <a:t>continue to teach Introduction to U.S. Law and the Legal System, Legal Methods, and Ethics for all tracks, as well as Public Health Law for the Health track.</a:t>
            </a:r>
          </a:p>
        </p:txBody>
      </p:sp>
      <p:sp>
        <p:nvSpPr>
          <p:cNvPr id="5" name="Slide Number Placeholder 4"/>
          <p:cNvSpPr>
            <a:spLocks noGrp="1"/>
          </p:cNvSpPr>
          <p:nvPr>
            <p:ph type="sldNum" sz="quarter" idx="12"/>
          </p:nvPr>
        </p:nvSpPr>
        <p:spPr/>
        <p:txBody>
          <a:bodyPr/>
          <a:lstStyle/>
          <a:p>
            <a:pPr>
              <a:defRPr/>
            </a:pPr>
            <a:fld id="{C23EEAE8-F72C-4B4D-9F23-850BE3CB2C49}" type="slidenum">
              <a:rPr lang="en-US" smtClean="0">
                <a:latin typeface="Arial" panose="020B0604020202020204" pitchFamily="34" charset="0"/>
                <a:cs typeface="Arial" panose="020B0604020202020204" pitchFamily="34" charset="0"/>
              </a:rPr>
              <a:pPr>
                <a:defRPr/>
              </a:pPr>
              <a:t>7</a:t>
            </a:fld>
            <a:endParaRPr lang="en-US">
              <a:latin typeface="Arial" panose="020B0604020202020204" pitchFamily="34" charset="0"/>
              <a:cs typeface="Arial" panose="020B0604020202020204" pitchFamily="34" charset="0"/>
            </a:endParaRPr>
          </a:p>
        </p:txBody>
      </p:sp>
      <p:sp>
        <p:nvSpPr>
          <p:cNvPr id="8" name="Date Placeholder 7"/>
          <p:cNvSpPr>
            <a:spLocks noGrp="1"/>
          </p:cNvSpPr>
          <p:nvPr>
            <p:ph type="dt" sz="half" idx="10"/>
          </p:nvPr>
        </p:nvSpPr>
        <p:spPr/>
        <p:txBody>
          <a:bodyPr/>
          <a:lstStyle/>
          <a:p>
            <a:pPr>
              <a:defRPr/>
            </a:pPr>
            <a:r>
              <a:rPr lang="en-US" smtClean="0"/>
              <a:t>5/12/2022</a:t>
            </a:r>
            <a:endParaRPr lang="en-US"/>
          </a:p>
        </p:txBody>
      </p:sp>
    </p:spTree>
    <p:extLst>
      <p:ext uri="{BB962C8B-B14F-4D97-AF65-F5344CB8AC3E}">
        <p14:creationId xmlns:p14="http://schemas.microsoft.com/office/powerpoint/2010/main" val="3579899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09600" y="-92865"/>
            <a:ext cx="10972800" cy="1143000"/>
          </a:xfrm>
        </p:spPr>
        <p:txBody>
          <a:bodyPr/>
          <a:lstStyle/>
          <a:p>
            <a:r>
              <a:rPr lang="en-US" sz="3200" dirty="0" smtClean="0">
                <a:latin typeface="Arial" panose="020B0604020202020204" pitchFamily="34" charset="0"/>
                <a:cs typeface="Arial" panose="020B0604020202020204" pitchFamily="34" charset="0"/>
              </a:rPr>
              <a:t>Master of Professional Studies (MPS) in Public Safety Leadership and Administration</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2005" y="1524000"/>
            <a:ext cx="10972800" cy="4525963"/>
          </a:xfrm>
        </p:spPr>
        <p:txBody>
          <a:bodyPr/>
          <a:lstStyle/>
          <a:p>
            <a:pPr marL="0" indent="0">
              <a:buNone/>
            </a:pPr>
            <a:r>
              <a:rPr lang="en-US" sz="2000" dirty="0" smtClean="0">
                <a:latin typeface="Arial" panose="020B0604020202020204" pitchFamily="34" charset="0"/>
                <a:cs typeface="Arial" panose="020B0604020202020204" pitchFamily="34" charset="0"/>
              </a:rPr>
              <a:t>The University of Maryland College Park Office of Extended Studies, in partnership with Maryland Carey Law, offers  a graduate program in Public Safety Leadership &amp; Administration. As part of this program, CHHS developed and teaches two courses each year.</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Constitutional Law &amp; Public Safety (</a:t>
            </a:r>
            <a:r>
              <a:rPr lang="en-US" sz="2000" i="1" dirty="0" smtClean="0">
                <a:latin typeface="Arial" panose="020B0604020202020204" pitchFamily="34" charset="0"/>
                <a:cs typeface="Arial" panose="020B0604020202020204" pitchFamily="34" charset="0"/>
              </a:rPr>
              <a:t>3 credits</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Civil Legal Issues in Policing (</a:t>
            </a:r>
            <a:r>
              <a:rPr lang="en-US" sz="2000" i="1" dirty="0" smtClean="0">
                <a:latin typeface="Arial" panose="020B0604020202020204" pitchFamily="34" charset="0"/>
                <a:cs typeface="Arial" panose="020B0604020202020204" pitchFamily="34" charset="0"/>
              </a:rPr>
              <a:t>3 credits</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C23EEAE8-F72C-4B4D-9F23-850BE3CB2C49}" type="slidenum">
              <a:rPr lang="en-US" smtClean="0">
                <a:latin typeface="Arial" panose="020B0604020202020204" pitchFamily="34" charset="0"/>
                <a:cs typeface="Arial" panose="020B0604020202020204" pitchFamily="34" charset="0"/>
              </a:rPr>
              <a:pPr>
                <a:defRPr/>
              </a:pPr>
              <a:t>8</a:t>
            </a:fld>
            <a:endParaRPr lang="en-US">
              <a:latin typeface="Arial" panose="020B0604020202020204" pitchFamily="34" charset="0"/>
              <a:cs typeface="Arial" panose="020B0604020202020204" pitchFamily="34" charset="0"/>
            </a:endParaRPr>
          </a:p>
        </p:txBody>
      </p:sp>
      <p:sp>
        <p:nvSpPr>
          <p:cNvPr id="8" name="Date Placeholder 7"/>
          <p:cNvSpPr>
            <a:spLocks noGrp="1"/>
          </p:cNvSpPr>
          <p:nvPr>
            <p:ph type="dt" sz="half" idx="10"/>
          </p:nvPr>
        </p:nvSpPr>
        <p:spPr/>
        <p:txBody>
          <a:bodyPr/>
          <a:lstStyle/>
          <a:p>
            <a:pPr>
              <a:defRPr/>
            </a:pPr>
            <a:r>
              <a:rPr lang="en-US" smtClean="0"/>
              <a:t>5/12/2022</a:t>
            </a:r>
            <a:endParaRPr lang="en-US"/>
          </a:p>
        </p:txBody>
      </p:sp>
    </p:spTree>
    <p:extLst>
      <p:ext uri="{BB962C8B-B14F-4D97-AF65-F5344CB8AC3E}">
        <p14:creationId xmlns:p14="http://schemas.microsoft.com/office/powerpoint/2010/main" val="269926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7171" name="Content Placeholder 2"/>
          <p:cNvSpPr>
            <a:spLocks noGrp="1"/>
          </p:cNvSpPr>
          <p:nvPr>
            <p:ph idx="1"/>
          </p:nvPr>
        </p:nvSpPr>
        <p:spPr>
          <a:xfrm>
            <a:off x="762000" y="917724"/>
            <a:ext cx="11049000" cy="5302103"/>
          </a:xfrm>
        </p:spPr>
        <p:txBody>
          <a:bodyPr numCol="2"/>
          <a:lstStyle/>
          <a:p>
            <a:pPr eaLnBrk="1" hangingPunct="1"/>
            <a:endParaRPr lang="en-US" sz="1050" dirty="0">
              <a:latin typeface="Arial" panose="020B0604020202020204" pitchFamily="34" charset="0"/>
              <a:ea typeface="ＭＳ Ｐゴシック" pitchFamily="34" charset="-128"/>
              <a:cs typeface="Arial" panose="020B0604020202020204" pitchFamily="34" charset="0"/>
            </a:endParaRPr>
          </a:p>
          <a:p>
            <a:pPr algn="ctr">
              <a:buFont typeface="Arial" charset="0"/>
              <a:buNone/>
            </a:pPr>
            <a:endParaRPr lang="en-US" sz="1050" b="1" dirty="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23EEAE8-F72C-4B4D-9F23-850BE3CB2C49}" type="slidenum">
              <a:rPr lang="en-US" smtClean="0"/>
              <a:pPr>
                <a:defRPr/>
              </a:pPr>
              <a:t>9</a:t>
            </a:fld>
            <a:endParaRPr lang="en-US"/>
          </a:p>
        </p:txBody>
      </p:sp>
      <p:sp>
        <p:nvSpPr>
          <p:cNvPr id="2" name="TextBox 1"/>
          <p:cNvSpPr txBox="1"/>
          <p:nvPr/>
        </p:nvSpPr>
        <p:spPr>
          <a:xfrm>
            <a:off x="4428699" y="135697"/>
            <a:ext cx="3352800" cy="646331"/>
          </a:xfrm>
          <a:prstGeom prst="rect">
            <a:avLst/>
          </a:prstGeom>
          <a:noFill/>
        </p:spPr>
        <p:txBody>
          <a:bodyPr wrap="square" rtlCol="0">
            <a:spAutoFit/>
          </a:bodyPr>
          <a:lstStyle/>
          <a:p>
            <a:r>
              <a:rPr lang="en-US" sz="3600" dirty="0"/>
              <a:t>CHHS Clients</a:t>
            </a:r>
          </a:p>
        </p:txBody>
      </p:sp>
      <p:sp>
        <p:nvSpPr>
          <p:cNvPr id="6" name="TextBox 5"/>
          <p:cNvSpPr txBox="1"/>
          <p:nvPr/>
        </p:nvSpPr>
        <p:spPr>
          <a:xfrm>
            <a:off x="609600" y="762000"/>
            <a:ext cx="11125200" cy="5181600"/>
          </a:xfrm>
          <a:prstGeom prst="rect">
            <a:avLst/>
          </a:prstGeom>
          <a:noFill/>
        </p:spPr>
        <p:txBody>
          <a:bodyPr wrap="square" numCol="3" rtlCol="0">
            <a:noAutofit/>
          </a:bodyPr>
          <a:lstStyle/>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Anne Arundel County Office of Emergency Management</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Baltimore City Health Department</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Baltimore City Department of Transportation</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Baltimore City Office of Emergency Management</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Baltimore Urban Housing Authority</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Charles County Office of Emergency Management</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City of Annapolis Office of Emergency Management</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DC Homeland Security and Emergency Management Agency</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Eastern Shore Communications Alliance</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Frederick County Office of Emergency Management</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Harford County Office of Emergency Management</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Hospital Coalitions</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Howard County Department of Health</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Howard County Fire Department</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Howard County Office of Emergency Management</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Johns Hopkins Hospital</a:t>
            </a:r>
          </a:p>
          <a:p>
            <a:pPr marL="342900" lvl="0" indent="-342900" eaLnBrk="0" hangingPunct="0">
              <a:spcBef>
                <a:spcPct val="20000"/>
              </a:spcBef>
              <a:buFont typeface="Courier New" panose="02070309020205020404" pitchFamily="49" charset="0"/>
              <a:buChar char="o"/>
            </a:pPr>
            <a:r>
              <a:rPr lang="en-US" sz="1200" dirty="0" err="1">
                <a:solidFill>
                  <a:prstClr val="black"/>
                </a:solidFill>
                <a:latin typeface="Arial" panose="020B0604020202020204" pitchFamily="34" charset="0"/>
                <a:ea typeface="ＭＳ Ｐゴシック" charset="0"/>
                <a:cs typeface="Arial" panose="020B0604020202020204" pitchFamily="34" charset="0"/>
              </a:rPr>
              <a:t>KeyW</a:t>
            </a:r>
            <a:r>
              <a:rPr lang="en-US" sz="1200" dirty="0">
                <a:solidFill>
                  <a:prstClr val="black"/>
                </a:solidFill>
                <a:latin typeface="Arial" panose="020B0604020202020204" pitchFamily="34" charset="0"/>
                <a:ea typeface="ＭＳ Ｐゴシック" charset="0"/>
                <a:cs typeface="Arial" panose="020B0604020202020204" pitchFamily="34" charset="0"/>
              </a:rPr>
              <a:t> Corporation</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Maryland Community Colleges</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Maryland Department of Commerce</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Maryland Department of Health </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Maryland Department of Natural </a:t>
            </a:r>
            <a:r>
              <a:rPr lang="en-US" sz="1200" dirty="0" smtClean="0">
                <a:solidFill>
                  <a:prstClr val="black"/>
                </a:solidFill>
                <a:latin typeface="Arial" panose="020B0604020202020204" pitchFamily="34" charset="0"/>
                <a:ea typeface="ＭＳ Ｐゴシック" charset="0"/>
                <a:cs typeface="Arial" panose="020B0604020202020204" pitchFamily="34" charset="0"/>
              </a:rPr>
              <a:t>Resources</a:t>
            </a:r>
          </a:p>
          <a:p>
            <a:pPr marL="342900" lvl="0" indent="-342900" eaLnBrk="0" hangingPunct="0">
              <a:spcBef>
                <a:spcPct val="20000"/>
              </a:spcBef>
              <a:buFont typeface="Courier New" panose="02070309020205020404" pitchFamily="49" charset="0"/>
              <a:buChar char="o"/>
            </a:pPr>
            <a:r>
              <a:rPr lang="en-US" sz="1200" dirty="0" smtClean="0">
                <a:solidFill>
                  <a:prstClr val="black"/>
                </a:solidFill>
                <a:latin typeface="Arial" panose="020B0604020202020204" pitchFamily="34" charset="0"/>
                <a:ea typeface="ＭＳ Ｐゴシック" charset="0"/>
                <a:cs typeface="Arial" panose="020B0604020202020204" pitchFamily="34" charset="0"/>
              </a:rPr>
              <a:t>Maryland Department of Emergency Management</a:t>
            </a:r>
            <a:endParaRPr lang="en-US" sz="1200" dirty="0">
              <a:solidFill>
                <a:prstClr val="black"/>
              </a:solidFill>
              <a:latin typeface="Arial" panose="020B0604020202020204" pitchFamily="34" charset="0"/>
              <a:ea typeface="ＭＳ Ｐゴシック" charset="0"/>
              <a:cs typeface="Arial" panose="020B0604020202020204" pitchFamily="34" charset="0"/>
            </a:endParaRP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Maryland Department of the Environment</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Maryland Department of </a:t>
            </a:r>
            <a:r>
              <a:rPr lang="en-US" sz="1200" dirty="0" smtClean="0">
                <a:solidFill>
                  <a:prstClr val="black"/>
                </a:solidFill>
                <a:latin typeface="Arial" panose="020B0604020202020204" pitchFamily="34" charset="0"/>
                <a:ea typeface="ＭＳ Ｐゴシック" charset="0"/>
                <a:cs typeface="Arial" panose="020B0604020202020204" pitchFamily="34" charset="0"/>
              </a:rPr>
              <a:t>Transportation</a:t>
            </a:r>
            <a:endParaRPr lang="en-US" sz="1200" dirty="0">
              <a:solidFill>
                <a:prstClr val="black"/>
              </a:solidFill>
              <a:latin typeface="Arial" panose="020B0604020202020204" pitchFamily="34" charset="0"/>
              <a:ea typeface="ＭＳ Ｐゴシック" charset="0"/>
              <a:cs typeface="Arial" panose="020B0604020202020204" pitchFamily="34" charset="0"/>
            </a:endParaRP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Maryland Emergency Management Agency</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Maryland Emergency Response System</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Maryland Governor’s Office of Homeland Security</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Maryland Healthcare Coalitions</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Maryland School for the Deaf</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Montgomery County Health Department</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Montgomery County Office of Homeland Security and Emergency Management</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Montgomery County Transit</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National Academy of Sciences, Transportation Research Board</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National Security Agency </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Prince George’s County Health Department</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Prince George’s County Office of Emergency Management</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Project on National Security Reform </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Talbot County Office of Emergency Management</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The Middle Atlantic Regional Center of Excellence for Biodefense and Emerging Infectious Diseases Research (MARCE)</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The National Capital Region (NCR) Urban Area (MD, VA, DC)</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U.S. Department of Agriculture</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U.S. Department of Homeland Security (DHS) Federal Emergency Management Agency (FEMA)</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U.S. Department of State</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UMS Chancellor’s Office</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University of Georgia, School of Law</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University of Maryland, Baltimore</a:t>
            </a:r>
          </a:p>
          <a:p>
            <a:pPr marL="342900" lvl="0" indent="-342900" eaLnBrk="0" hangingPunct="0">
              <a:spcBef>
                <a:spcPct val="20000"/>
              </a:spcBef>
              <a:buFont typeface="Courier New" panose="02070309020205020404" pitchFamily="49" charset="0"/>
              <a:buChar char="o"/>
            </a:pPr>
            <a:r>
              <a:rPr lang="en-US" sz="1200" dirty="0">
                <a:solidFill>
                  <a:prstClr val="black"/>
                </a:solidFill>
                <a:latin typeface="Arial" panose="020B0604020202020204" pitchFamily="34" charset="0"/>
                <a:ea typeface="ＭＳ Ｐゴシック" charset="0"/>
                <a:cs typeface="Arial" panose="020B0604020202020204" pitchFamily="34" charset="0"/>
              </a:rPr>
              <a:t>Washington Suburban Sanitary Commission</a:t>
            </a:r>
          </a:p>
        </p:txBody>
      </p:sp>
      <p:sp>
        <p:nvSpPr>
          <p:cNvPr id="7" name="Date Placeholder 6"/>
          <p:cNvSpPr>
            <a:spLocks noGrp="1"/>
          </p:cNvSpPr>
          <p:nvPr>
            <p:ph type="dt" sz="half" idx="10"/>
          </p:nvPr>
        </p:nvSpPr>
        <p:spPr/>
        <p:txBody>
          <a:bodyPr/>
          <a:lstStyle/>
          <a:p>
            <a:pPr>
              <a:defRPr/>
            </a:pPr>
            <a:r>
              <a:rPr lang="en-US" smtClean="0"/>
              <a:t>5/12/2022</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4149</TotalTime>
  <Words>3233</Words>
  <Application>Microsoft Office PowerPoint</Application>
  <PresentationFormat>Widescreen</PresentationFormat>
  <Paragraphs>412</Paragraphs>
  <Slides>25</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ＭＳ Ｐゴシック</vt:lpstr>
      <vt:lpstr>Arial</vt:lpstr>
      <vt:lpstr>Calibri</vt:lpstr>
      <vt:lpstr>Courier New</vt:lpstr>
      <vt:lpstr>Office Theme</vt:lpstr>
      <vt:lpstr>PowerPoint Presentation</vt:lpstr>
      <vt:lpstr>Our Team</vt:lpstr>
      <vt:lpstr>CHHS Offices</vt:lpstr>
      <vt:lpstr>Academic Program Numbers</vt:lpstr>
      <vt:lpstr>PowerPoint Presentation</vt:lpstr>
      <vt:lpstr>Spring 2022 Carey Law Courses</vt:lpstr>
      <vt:lpstr>Master of Science in Law (MSL) Program </vt:lpstr>
      <vt:lpstr>Master of Professional Studies (MPS) in Public Safety Leadership and Administration</vt:lpstr>
      <vt:lpstr>PowerPoint Presentation</vt:lpstr>
      <vt:lpstr>PowerPoint Presentation</vt:lpstr>
      <vt:lpstr>Cybersecurity Law &amp; Policy Academics and Client Work </vt:lpstr>
      <vt:lpstr>Public Health Legal Work</vt:lpstr>
      <vt:lpstr>COVID-19 Public Health Planning and Response</vt:lpstr>
      <vt:lpstr>COVID-19 Public Health Planning and Response</vt:lpstr>
      <vt:lpstr>Centers for Medicare &amp; Medicaid Services (CMS) Emergency Preparedness Rule and Nursing Homes</vt:lpstr>
      <vt:lpstr>Recovery Program Highlights</vt:lpstr>
      <vt:lpstr>Combating Food Insecurity</vt:lpstr>
      <vt:lpstr>Emergency Declaration for Opioid Overdose Deaths</vt:lpstr>
      <vt:lpstr>PowerPoint Presentation</vt:lpstr>
      <vt:lpstr> Senior Crisis Management Trainings  for Foreign Country Delegations  Department of State, Office of Anti-Terrorism Assistance (ATA)   </vt:lpstr>
      <vt:lpstr> </vt:lpstr>
      <vt:lpstr>Conferences</vt:lpstr>
      <vt:lpstr>Conferences</vt:lpstr>
      <vt:lpstr>124 Maryland Law Alumni at CHHS </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dc:creator>
  <cp:lastModifiedBy>Timmins, Megan</cp:lastModifiedBy>
  <cp:revision>488</cp:revision>
  <cp:lastPrinted>2019-01-30T16:37:07Z</cp:lastPrinted>
  <dcterms:created xsi:type="dcterms:W3CDTF">2009-12-30T22:52:48Z</dcterms:created>
  <dcterms:modified xsi:type="dcterms:W3CDTF">2022-05-13T18:45:39Z</dcterms:modified>
</cp:coreProperties>
</file>